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75" r:id="rId3"/>
    <p:sldMasterId id="2147483677" r:id="rId4"/>
  </p:sldMasterIdLst>
  <p:sldIdLst>
    <p:sldId id="256" r:id="rId5"/>
    <p:sldId id="258" r:id="rId6"/>
    <p:sldId id="264" r:id="rId7"/>
    <p:sldId id="259" r:id="rId8"/>
    <p:sldId id="260" r:id="rId9"/>
    <p:sldId id="261" r:id="rId10"/>
  </p:sldIdLst>
  <p:sldSz cx="9144000" cy="6858000" type="screen4x3"/>
  <p:notesSz cx="6794500" cy="9906000"/>
  <p:defaultTextStyle>
    <a:defPPr>
      <a:defRPr lang="is-I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 autoAdjust="0"/>
    <p:restoredTop sz="94673" autoAdjust="0"/>
  </p:normalViewPr>
  <p:slideViewPr>
    <p:cSldViewPr>
      <p:cViewPr varScale="1">
        <p:scale>
          <a:sx n="110" d="100"/>
          <a:sy n="110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E8457-E3BA-4DC6-BD38-859138929E26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420E-5597-4680-A29C-6806A8FF17DE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869D-483D-434A-A174-CE93B78C711F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EA964-F29E-46EF-9629-82641DCCE0E5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A78B-CCAE-4AF8-8BC6-199D9EBCB2E1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391DB-AF99-47E9-9DB4-A900AC7F3518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0233-9544-49C9-BCEB-137658047D98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27E4A-77BA-45DC-9883-52891EC0A2F1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99D30-2D69-4D02-BFF6-26C17F6845E2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4E325-EBEC-4081-8A0E-130F57B83FAC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931A-6750-488F-AEED-AC941081ADF6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C0383-C077-4268-A00D-E16FC71F1298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2A14-5806-4DE1-82B2-44EE3266D2B9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2A559-2D5D-424A-8950-DFD49F7EEEF4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C9B75-1A5F-4B71-90E9-F3416291B084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5ECE3-A9A2-44D9-8683-22B30B7F0537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DE6B1-5C73-4C0C-AD78-C8CCE778D0CD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A4409-0CF2-4B71-914E-D9EBAC277CA0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2BF8B-DD0D-4808-88A7-DFF660D0A7A7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EFFDA-7663-4D3D-9F9E-DFDBB29F5BB8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s-I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5B887-D7A7-49AC-82DA-400F6937EC95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A6E0C-41FC-4E2F-92FA-672563D18020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theme" Target="../theme/theme2.xml"/><Relationship Id="rId4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theme" Target="../theme/theme3.xml"/><Relationship Id="rId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theme" Target="../theme/theme4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s-IS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837094-6F2B-409B-9817-0D16FF0B9C1C}" type="datetimeFigureOut">
              <a:rPr lang="is-IS"/>
              <a:pPr>
                <a:defRPr/>
              </a:pPr>
              <a:t>24.1.2011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179C24-738C-4F62-AE62-C8FEA17C9E50}" type="slidenum">
              <a:rPr lang="is-IS"/>
              <a:pPr>
                <a:defRPr/>
              </a:pPr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990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</p:txBody>
      </p:sp>
      <p:pic>
        <p:nvPicPr>
          <p:cNvPr id="16388" name="Picture 11" descr="MAGMA 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6376988"/>
            <a:ext cx="1676400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85725" y="838200"/>
            <a:ext cx="8243888" cy="0"/>
          </a:xfrm>
          <a:prstGeom prst="line">
            <a:avLst/>
          </a:prstGeom>
          <a:noFill/>
          <a:ln w="1714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09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4770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000" b="0">
                <a:solidFill>
                  <a:srgbClr val="808080"/>
                </a:solidFill>
                <a:cs typeface="+mn-cs"/>
              </a:defRPr>
            </a:lvl1pPr>
          </a:lstStyle>
          <a:p>
            <a:pPr>
              <a:defRPr/>
            </a:pPr>
            <a:fld id="{76C30F4D-D643-4D43-8641-2CCB94CC70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rot="-2760000">
            <a:off x="8317706" y="732632"/>
            <a:ext cx="288925" cy="36512"/>
          </a:xfrm>
          <a:prstGeom prst="line">
            <a:avLst/>
          </a:prstGeom>
          <a:noFill/>
          <a:ln w="1587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rot="2580000">
            <a:off x="8547100" y="739775"/>
            <a:ext cx="323850" cy="0"/>
          </a:xfrm>
          <a:prstGeom prst="line">
            <a:avLst/>
          </a:prstGeom>
          <a:noFill/>
          <a:ln w="1333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 rot="2460000">
            <a:off x="8897938" y="433388"/>
            <a:ext cx="161925" cy="431800"/>
          </a:xfrm>
          <a:prstGeom prst="triangle">
            <a:avLst>
              <a:gd name="adj" fmla="val 50000"/>
            </a:avLst>
          </a:prstGeom>
          <a:solidFill>
            <a:srgbClr val="8ACA3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tabLst>
                <a:tab pos="1025525" algn="l"/>
              </a:tabLst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pic>
        <p:nvPicPr>
          <p:cNvPr id="16394" name="Picture 10" descr="MAGMA_ISLAND__LOGO_RGB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6343650"/>
            <a:ext cx="2514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>
    <p:fade/>
  </p:transition>
  <p:hf hdr="0" ftr="0" dt="0"/>
  <p:txStyles>
    <p:titleStyle>
      <a:lvl1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</a:defRPr>
      </a:lvl1pPr>
      <a:lvl2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2pPr>
      <a:lvl3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3pPr>
      <a:lvl4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4pPr>
      <a:lvl5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5pPr>
      <a:lvl6pPr marL="11430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6pPr>
      <a:lvl7pPr marL="16002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7pPr>
      <a:lvl8pPr marL="20574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8pPr>
      <a:lvl9pPr marL="25146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1200"/>
        </a:spcBef>
        <a:spcAft>
          <a:spcPct val="20000"/>
        </a:spcAft>
        <a:buBlip>
          <a:blip r:embed="rId4"/>
        </a:buBlip>
        <a:tabLst>
          <a:tab pos="1028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71450" algn="l" rtl="0" eaLnBrk="0" fontAlgn="base" hangingPunct="0">
        <a:spcBef>
          <a:spcPts val="200"/>
        </a:spcBef>
        <a:spcAft>
          <a:spcPts val="200"/>
        </a:spcAft>
        <a:buClr>
          <a:srgbClr val="336699"/>
        </a:buClr>
        <a:buFont typeface="Wingdings" pitchFamily="2" charset="2"/>
        <a:buChar char="§"/>
        <a:tabLst>
          <a:tab pos="1028700" algn="l"/>
        </a:tabLst>
        <a:defRPr sz="1400">
          <a:solidFill>
            <a:srgbClr val="404040"/>
          </a:solidFill>
          <a:latin typeface="+mn-lt"/>
        </a:defRPr>
      </a:lvl2pPr>
      <a:lvl3pPr marL="800100" indent="-114300" algn="l" rtl="0" eaLnBrk="0" fontAlgn="base" hangingPunct="0">
        <a:spcBef>
          <a:spcPct val="0"/>
        </a:spcBef>
        <a:spcAft>
          <a:spcPct val="20000"/>
        </a:spcAft>
        <a:buClr>
          <a:srgbClr val="4D4D4D"/>
        </a:buClr>
        <a:buChar char="•"/>
        <a:tabLst>
          <a:tab pos="1028700" algn="l"/>
        </a:tabLst>
        <a:defRPr sz="12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028700" algn="l"/>
        </a:tabLs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990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</p:txBody>
      </p:sp>
      <p:pic>
        <p:nvPicPr>
          <p:cNvPr id="17412" name="Picture 11" descr="MAGMA 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6376988"/>
            <a:ext cx="1676400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85725" y="838200"/>
            <a:ext cx="8243888" cy="0"/>
          </a:xfrm>
          <a:prstGeom prst="line">
            <a:avLst/>
          </a:prstGeom>
          <a:noFill/>
          <a:ln w="1714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09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4770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000" b="0">
                <a:solidFill>
                  <a:srgbClr val="808080"/>
                </a:solidFill>
                <a:cs typeface="+mn-cs"/>
              </a:defRPr>
            </a:lvl1pPr>
          </a:lstStyle>
          <a:p>
            <a:pPr>
              <a:defRPr/>
            </a:pPr>
            <a:fld id="{476690B3-4CE8-4E90-AA45-7A63C21046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rot="-2760000">
            <a:off x="8317706" y="732632"/>
            <a:ext cx="288925" cy="36512"/>
          </a:xfrm>
          <a:prstGeom prst="line">
            <a:avLst/>
          </a:prstGeom>
          <a:noFill/>
          <a:ln w="1587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rot="2580000">
            <a:off x="8547100" y="739775"/>
            <a:ext cx="323850" cy="0"/>
          </a:xfrm>
          <a:prstGeom prst="line">
            <a:avLst/>
          </a:prstGeom>
          <a:noFill/>
          <a:ln w="1333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 rot="2460000">
            <a:off x="8897938" y="433388"/>
            <a:ext cx="161925" cy="431800"/>
          </a:xfrm>
          <a:prstGeom prst="triangle">
            <a:avLst>
              <a:gd name="adj" fmla="val 50000"/>
            </a:avLst>
          </a:prstGeom>
          <a:solidFill>
            <a:srgbClr val="8ACA3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tabLst>
                <a:tab pos="1025525" algn="l"/>
              </a:tabLst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pic>
        <p:nvPicPr>
          <p:cNvPr id="17418" name="Picture 10" descr="MAGMA_ISLAND__LOGO_RGB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6343650"/>
            <a:ext cx="2514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>
    <p:fade/>
  </p:transition>
  <p:hf hdr="0" ftr="0" dt="0"/>
  <p:txStyles>
    <p:titleStyle>
      <a:lvl1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</a:defRPr>
      </a:lvl1pPr>
      <a:lvl2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2pPr>
      <a:lvl3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3pPr>
      <a:lvl4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4pPr>
      <a:lvl5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5pPr>
      <a:lvl6pPr marL="11430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6pPr>
      <a:lvl7pPr marL="16002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7pPr>
      <a:lvl8pPr marL="20574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8pPr>
      <a:lvl9pPr marL="25146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1200"/>
        </a:spcBef>
        <a:spcAft>
          <a:spcPct val="20000"/>
        </a:spcAft>
        <a:buBlip>
          <a:blip r:embed="rId4"/>
        </a:buBlip>
        <a:tabLst>
          <a:tab pos="1028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71450" algn="l" rtl="0" eaLnBrk="0" fontAlgn="base" hangingPunct="0">
        <a:spcBef>
          <a:spcPts val="200"/>
        </a:spcBef>
        <a:spcAft>
          <a:spcPts val="200"/>
        </a:spcAft>
        <a:buClr>
          <a:srgbClr val="336699"/>
        </a:buClr>
        <a:buFont typeface="Wingdings" pitchFamily="2" charset="2"/>
        <a:buChar char="§"/>
        <a:tabLst>
          <a:tab pos="1028700" algn="l"/>
        </a:tabLst>
        <a:defRPr sz="1400">
          <a:solidFill>
            <a:srgbClr val="404040"/>
          </a:solidFill>
          <a:latin typeface="+mn-lt"/>
        </a:defRPr>
      </a:lvl2pPr>
      <a:lvl3pPr marL="800100" indent="-114300" algn="l" rtl="0" eaLnBrk="0" fontAlgn="base" hangingPunct="0">
        <a:spcBef>
          <a:spcPct val="0"/>
        </a:spcBef>
        <a:spcAft>
          <a:spcPct val="20000"/>
        </a:spcAft>
        <a:buClr>
          <a:srgbClr val="4D4D4D"/>
        </a:buClr>
        <a:buChar char="•"/>
        <a:tabLst>
          <a:tab pos="1028700" algn="l"/>
        </a:tabLst>
        <a:defRPr sz="12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028700" algn="l"/>
        </a:tabLs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990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</p:txBody>
      </p:sp>
      <p:pic>
        <p:nvPicPr>
          <p:cNvPr id="18436" name="Picture 11" descr="MAGMA 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6376988"/>
            <a:ext cx="1676400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85725" y="838200"/>
            <a:ext cx="8243888" cy="0"/>
          </a:xfrm>
          <a:prstGeom prst="line">
            <a:avLst/>
          </a:prstGeom>
          <a:noFill/>
          <a:ln w="1714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09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4770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000" b="0">
                <a:solidFill>
                  <a:srgbClr val="808080"/>
                </a:solidFill>
                <a:cs typeface="+mn-cs"/>
              </a:defRPr>
            </a:lvl1pPr>
          </a:lstStyle>
          <a:p>
            <a:pPr>
              <a:defRPr/>
            </a:pPr>
            <a:fld id="{AE7A525C-0354-4749-AD99-68B3DBF653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rot="-2760000">
            <a:off x="8317706" y="732632"/>
            <a:ext cx="288925" cy="36512"/>
          </a:xfrm>
          <a:prstGeom prst="line">
            <a:avLst/>
          </a:prstGeom>
          <a:noFill/>
          <a:ln w="1587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rot="2580000">
            <a:off x="8547100" y="739775"/>
            <a:ext cx="323850" cy="0"/>
          </a:xfrm>
          <a:prstGeom prst="line">
            <a:avLst/>
          </a:prstGeom>
          <a:noFill/>
          <a:ln w="133350" cap="rnd">
            <a:solidFill>
              <a:srgbClr val="8ACA34"/>
            </a:solidFill>
            <a:bevel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 rot="2460000">
            <a:off x="8897938" y="433388"/>
            <a:ext cx="161925" cy="431800"/>
          </a:xfrm>
          <a:prstGeom prst="triangle">
            <a:avLst>
              <a:gd name="adj" fmla="val 50000"/>
            </a:avLst>
          </a:prstGeom>
          <a:solidFill>
            <a:srgbClr val="8ACA3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FontTx/>
              <a:buChar char="•"/>
              <a:tabLst>
                <a:tab pos="1025525" algn="l"/>
              </a:tabLst>
              <a:defRPr/>
            </a:pPr>
            <a:endParaRPr lang="en-US" sz="1000" b="1" dirty="0">
              <a:solidFill>
                <a:srgbClr val="336699"/>
              </a:solidFill>
            </a:endParaRPr>
          </a:p>
        </p:txBody>
      </p:sp>
      <p:pic>
        <p:nvPicPr>
          <p:cNvPr id="18442" name="Picture 10" descr="MAGMA_ISLAND__LOGO_RGB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6343650"/>
            <a:ext cx="2514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>
    <p:fade/>
  </p:transition>
  <p:hf hdr="0" ftr="0" dt="0"/>
  <p:txStyles>
    <p:titleStyle>
      <a:lvl1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+mj-lt"/>
          <a:ea typeface="+mj-ea"/>
          <a:cs typeface="+mj-cs"/>
        </a:defRPr>
      </a:lvl1pPr>
      <a:lvl2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2pPr>
      <a:lvl3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3pPr>
      <a:lvl4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4pPr>
      <a:lvl5pPr marL="685800" indent="28575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5pPr>
      <a:lvl6pPr marL="11430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6pPr>
      <a:lvl7pPr marL="16002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7pPr>
      <a:lvl8pPr marL="20574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8pPr>
      <a:lvl9pPr marL="2514600" algn="l" rtl="0" fontAlgn="base">
        <a:spcBef>
          <a:spcPct val="0"/>
        </a:spcBef>
        <a:spcAft>
          <a:spcPct val="0"/>
        </a:spcAft>
        <a:defRPr sz="2200" b="1">
          <a:solidFill>
            <a:srgbClr val="000000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1200"/>
        </a:spcBef>
        <a:spcAft>
          <a:spcPct val="20000"/>
        </a:spcAft>
        <a:buBlip>
          <a:blip r:embed="rId4"/>
        </a:buBlip>
        <a:tabLst>
          <a:tab pos="1028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71450" algn="l" rtl="0" eaLnBrk="0" fontAlgn="base" hangingPunct="0">
        <a:spcBef>
          <a:spcPts val="200"/>
        </a:spcBef>
        <a:spcAft>
          <a:spcPts val="200"/>
        </a:spcAft>
        <a:buClr>
          <a:srgbClr val="336699"/>
        </a:buClr>
        <a:buFont typeface="Wingdings" pitchFamily="2" charset="2"/>
        <a:buChar char="§"/>
        <a:tabLst>
          <a:tab pos="1028700" algn="l"/>
        </a:tabLst>
        <a:defRPr sz="1400">
          <a:solidFill>
            <a:srgbClr val="404040"/>
          </a:solidFill>
          <a:latin typeface="+mn-lt"/>
        </a:defRPr>
      </a:lvl2pPr>
      <a:lvl3pPr marL="800100" indent="-114300" algn="l" rtl="0" eaLnBrk="0" fontAlgn="base" hangingPunct="0">
        <a:spcBef>
          <a:spcPct val="0"/>
        </a:spcBef>
        <a:spcAft>
          <a:spcPct val="20000"/>
        </a:spcAft>
        <a:buClr>
          <a:srgbClr val="4D4D4D"/>
        </a:buClr>
        <a:buChar char="•"/>
        <a:tabLst>
          <a:tab pos="1028700" algn="l"/>
        </a:tabLst>
        <a:defRPr sz="12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028700" algn="l"/>
        </a:tabLs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tabLst>
          <a:tab pos="1028700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 Rounded MT Bold" pitchFamily="34" charset="0"/>
              </a:rPr>
              <a:t/>
            </a:r>
            <a:br>
              <a:rPr lang="en-US" dirty="0" smtClean="0">
                <a:latin typeface="Arial Rounded MT Bold" pitchFamily="34" charset="0"/>
              </a:rPr>
            </a:br>
            <a:r>
              <a:rPr lang="en-US" sz="3600" dirty="0" err="1" smtClean="0">
                <a:latin typeface="Arial Rounded MT Bold" pitchFamily="34" charset="0"/>
              </a:rPr>
              <a:t>Staða</a:t>
            </a:r>
            <a:r>
              <a:rPr lang="en-US" sz="3600" dirty="0" smtClean="0">
                <a:latin typeface="Arial Rounded MT Bold" pitchFamily="34" charset="0"/>
              </a:rPr>
              <a:t> </a:t>
            </a:r>
            <a:r>
              <a:rPr lang="en-US" sz="3600" dirty="0" err="1" smtClean="0">
                <a:latin typeface="Arial Rounded MT Bold" pitchFamily="34" charset="0"/>
              </a:rPr>
              <a:t>atvinnumála</a:t>
            </a:r>
            <a:r>
              <a:rPr lang="en-US" dirty="0" smtClean="0">
                <a:latin typeface="Arial Rounded MT Bold" pitchFamily="34" charset="0"/>
              </a:rPr>
              <a:t/>
            </a:r>
            <a:br>
              <a:rPr lang="en-US" dirty="0" smtClean="0">
                <a:latin typeface="Arial Rounded MT Bold" pitchFamily="34" charset="0"/>
              </a:rPr>
            </a:br>
            <a:r>
              <a:rPr lang="en-US" sz="3200" dirty="0" err="1" smtClean="0">
                <a:latin typeface="Arial Rounded MT Bold" pitchFamily="34" charset="0"/>
              </a:rPr>
              <a:t>Verklegar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dirty="0" err="1" smtClean="0">
                <a:latin typeface="Arial Rounded MT Bold" pitchFamily="34" charset="0"/>
              </a:rPr>
              <a:t>framkvæmdir</a:t>
            </a:r>
            <a:r>
              <a:rPr lang="en-US" sz="3200" dirty="0" smtClean="0">
                <a:latin typeface="Arial Rounded MT Bold" pitchFamily="34" charset="0"/>
              </a:rPr>
              <a:t> HS </a:t>
            </a:r>
            <a:r>
              <a:rPr lang="en-US" sz="3200" dirty="0" err="1" smtClean="0">
                <a:latin typeface="Arial Rounded MT Bold" pitchFamily="34" charset="0"/>
              </a:rPr>
              <a:t>Orku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dirty="0" err="1" smtClean="0">
                <a:latin typeface="Arial Rounded MT Bold" pitchFamily="34" charset="0"/>
              </a:rPr>
              <a:t>hf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dirty="0" smtClean="0">
                <a:latin typeface="Arial Rounded MT Bold" pitchFamily="34" charset="0"/>
              </a:rPr>
              <a:t/>
            </a:r>
            <a:br>
              <a:rPr lang="en-US" dirty="0" smtClean="0">
                <a:latin typeface="Arial Rounded MT Bold" pitchFamily="34" charset="0"/>
              </a:rPr>
            </a:br>
            <a:endParaRPr lang="en-US" dirty="0" smtClean="0">
              <a:latin typeface="Arial Rounded MT Bold" pitchFamily="34" charset="0"/>
            </a:endParaRPr>
          </a:p>
        </p:txBody>
      </p:sp>
      <p:sp>
        <p:nvSpPr>
          <p:cNvPr id="22531" name="Subtitle 2"/>
          <p:cNvSpPr>
            <a:spLocks noGrp="1"/>
          </p:cNvSpPr>
          <p:nvPr>
            <p:ph type="subTitle" idx="1"/>
          </p:nvPr>
        </p:nvSpPr>
        <p:spPr>
          <a:xfrm>
            <a:off x="1371600" y="4868863"/>
            <a:ext cx="6400800" cy="7699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Ásgeir Margeirsson,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stjórnarformaður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HS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Orku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hf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Reykjanesbæ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24.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janúar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143000"/>
          </a:xfrm>
        </p:spPr>
        <p:txBody>
          <a:bodyPr/>
          <a:lstStyle/>
          <a:p>
            <a:r>
              <a:rPr lang="is-IS" sz="3600" dirty="0" err="1" smtClean="0">
                <a:latin typeface="Arial Rounded MT Bold" pitchFamily="34" charset="0"/>
              </a:rPr>
              <a:t>Framvæmdaáætlun</a:t>
            </a:r>
            <a:r>
              <a:rPr lang="is-IS" sz="3600" dirty="0" smtClean="0">
                <a:latin typeface="Arial Rounded MT Bold" pitchFamily="34" charset="0"/>
              </a:rPr>
              <a:t> I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r>
              <a:rPr lang="is-IS" sz="2000" dirty="0" smtClean="0">
                <a:latin typeface="Arial" charset="0"/>
                <a:cs typeface="Arial" charset="0"/>
              </a:rPr>
              <a:t>HS Orka </a:t>
            </a:r>
            <a:r>
              <a:rPr lang="is-IS" sz="2000" dirty="0" err="1" smtClean="0">
                <a:latin typeface="Arial" charset="0"/>
                <a:cs typeface="Arial" charset="0"/>
              </a:rPr>
              <a:t>hf</a:t>
            </a:r>
            <a:r>
              <a:rPr lang="is-IS" sz="2000" dirty="0" smtClean="0">
                <a:latin typeface="Arial" charset="0"/>
                <a:cs typeface="Arial" charset="0"/>
              </a:rPr>
              <a:t> er í raun með tvær framkvæmdaáætlanir fyrir 2011.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Sú sem gildir þar til annað er ákveðið gerir í raun aðeins ráð fyrir lágmarks framkvæmdum sem nauðsynlegar eru til að viðhalda núverandi rekstri.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Vegna niðurdælingar o.fl. í Svartsengi eru áætlaðar 194 m.kr.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Vegna verkefna á Reykjanesi 32 m.kr.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Vegna undirbúnings nýrra virkjana 60 m.kr.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Vegna annarra verkefna 37 m.kr.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Vegna rannsókna við Búlandsvirkjun 30 m.kr.</a:t>
            </a:r>
          </a:p>
          <a:p>
            <a:endParaRPr lang="is-IS" sz="2000" dirty="0" smtClean="0">
              <a:latin typeface="Arial" charset="0"/>
              <a:cs typeface="Arial" charset="0"/>
            </a:endParaRPr>
          </a:p>
          <a:p>
            <a:r>
              <a:rPr lang="is-IS" sz="2000" dirty="0" smtClean="0">
                <a:latin typeface="Arial" charset="0"/>
                <a:cs typeface="Arial" charset="0"/>
              </a:rPr>
              <a:t>Í heild eru þetta fjárfestingar að upphæð um 353 m.kr.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 txBox="1">
            <a:spLocks/>
          </p:cNvSpPr>
          <p:nvPr/>
        </p:nvSpPr>
        <p:spPr bwMode="auto">
          <a:xfrm>
            <a:off x="0" y="856667"/>
            <a:ext cx="9144000" cy="772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 eaLnBrk="0" hangingPunct="0">
              <a:defRPr/>
            </a:pPr>
            <a:r>
              <a:rPr lang="is-IS" sz="2900" dirty="0" smtClean="0">
                <a:latin typeface="Arial Rounded MT Bold" pitchFamily="34" charset="0"/>
                <a:ea typeface="+mj-ea"/>
                <a:cs typeface="+mj-cs"/>
              </a:rPr>
              <a:t>Rannsóknarsvæði á Reykjanesi</a:t>
            </a:r>
            <a:endParaRPr lang="is-IS" sz="2900" dirty="0">
              <a:latin typeface="Arial Rounded MT Bold" pitchFamily="34" charset="0"/>
              <a:ea typeface="+mj-ea"/>
              <a:cs typeface="+mj-cs"/>
            </a:endParaRPr>
          </a:p>
        </p:txBody>
      </p:sp>
      <p:pic>
        <p:nvPicPr>
          <p:cNvPr id="6149" name="Picture 2" descr="http://www.natturukort.is/media/pictures/1221598617/original/bd3ce85c5c7b8a540ea1087d37448a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72816"/>
            <a:ext cx="5929354" cy="419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5" descr="u5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9825" y="4395939"/>
            <a:ext cx="3484175" cy="205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6078"/>
            <a:ext cx="8229600" cy="864096"/>
          </a:xfrm>
        </p:spPr>
        <p:txBody>
          <a:bodyPr/>
          <a:lstStyle/>
          <a:p>
            <a:r>
              <a:rPr lang="is-IS" sz="3600" dirty="0" smtClean="0">
                <a:latin typeface="Arial Rounded MT Bold" pitchFamily="34" charset="0"/>
              </a:rPr>
              <a:t>Framkvæmdaáætlun II</a:t>
            </a:r>
            <a:endParaRPr lang="en-US" sz="3600" dirty="0" smtClean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57784"/>
          </a:xfrm>
        </p:spPr>
        <p:txBody>
          <a:bodyPr/>
          <a:lstStyle/>
          <a:p>
            <a:r>
              <a:rPr lang="is-IS" sz="2000" dirty="0" smtClean="0">
                <a:latin typeface="Arial" charset="0"/>
                <a:cs typeface="Arial" charset="0"/>
              </a:rPr>
              <a:t>Forsenda þessarar áætlunar er að framkvæmdir við nýjar virkjanir geti hafist. Vegna óvissu er erfitt að tímasetja þessar framkvæmdir eða áætla hvernig kostnaður skiptist milli tímabila og ára.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Til að verkefnin geti hafist þurfa ýmis atriði að vera í lagi.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Reykjanes:</a:t>
            </a:r>
          </a:p>
          <a:p>
            <a:pPr lvl="1"/>
            <a:r>
              <a:rPr lang="is-IS" sz="1600" dirty="0" smtClean="0">
                <a:latin typeface="Arial" charset="0"/>
                <a:cs typeface="Arial" charset="0"/>
              </a:rPr>
              <a:t>Virkjunarleyfi þarf að fást. Miðað við drög sem nú liggja fyrir verður verkefnið bæði mun kostnaðarsamara og tímafrekara en gert var ráð fyrir.</a:t>
            </a:r>
          </a:p>
          <a:p>
            <a:pPr lvl="1"/>
            <a:r>
              <a:rPr lang="is-IS" sz="1600" dirty="0" smtClean="0">
                <a:latin typeface="Arial" charset="0"/>
                <a:cs typeface="Arial" charset="0"/>
              </a:rPr>
              <a:t>Ganga þarf frá sölusamningum fyrir orkuna frá virkjuninni með þeim hætti að mögulegt sé að fjármagna verkefnið.</a:t>
            </a:r>
          </a:p>
          <a:p>
            <a:pPr lvl="1"/>
            <a:r>
              <a:rPr lang="is-IS" sz="1600" dirty="0" smtClean="0">
                <a:latin typeface="Arial" charset="0"/>
                <a:cs typeface="Arial" charset="0"/>
              </a:rPr>
              <a:t>Fjármögnun þarf að tryggja.  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Eldvörp og Krýsuvík:</a:t>
            </a:r>
          </a:p>
          <a:p>
            <a:pPr lvl="1"/>
            <a:r>
              <a:rPr lang="is-IS" sz="1600" dirty="0" smtClean="0">
                <a:latin typeface="Arial" charset="0"/>
                <a:cs typeface="Arial" charset="0"/>
              </a:rPr>
              <a:t>Í Eldvörpum þarf að ganga frá breytingum á aðal- og deiliskipulagi svo unnt sé að hefja rannsóknarboranir. Einnig þarf að tryggja samstarf sveitarfélagsins.</a:t>
            </a:r>
          </a:p>
          <a:p>
            <a:pPr lvl="1"/>
            <a:r>
              <a:rPr lang="is-IS" sz="1600" dirty="0" smtClean="0">
                <a:latin typeface="Arial" charset="0"/>
                <a:cs typeface="Arial" charset="0"/>
              </a:rPr>
              <a:t>Í Krýsuvík er leyfi til borunar á fyrstu 3 holum frá einum borteig en heildarmynd vantar á skipulag og sömuleiðis staðfestingu á vilja sveitarfélagsins sem er eigandi lands og auðlindar í Seltúni / Hveradölum um nýtingu auðlindarinnar.</a:t>
            </a:r>
            <a:endParaRPr lang="en-US" sz="16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1532"/>
            <a:ext cx="8229600" cy="720080"/>
          </a:xfrm>
        </p:spPr>
        <p:txBody>
          <a:bodyPr/>
          <a:lstStyle/>
          <a:p>
            <a:r>
              <a:rPr lang="is-IS" sz="3600" dirty="0" smtClean="0">
                <a:latin typeface="Arial Rounded MT Bold" pitchFamily="34" charset="0"/>
              </a:rPr>
              <a:t>Framkvæmdaáætlun II</a:t>
            </a:r>
            <a:endParaRPr lang="en-US" sz="3600" dirty="0" smtClean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is-IS" sz="2000" dirty="0" smtClean="0">
                <a:latin typeface="Arial" charset="0"/>
                <a:cs typeface="Arial" charset="0"/>
              </a:rPr>
              <a:t>Stækkun Reykjanesvirkjunar um 50 MW hefur verið áætluð kosta um 14,6 milljarða og af því hafa um 4,6 milljarðar verið greiddir. Þessi áætlun gæti hækkað um 15 – 20% miðað við fyrirliggjandi drög að virkjunarleyfi. 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Stækkun um önnur 30 MW er áætluð kosta um 8 milljarða.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Fyrri stækkunin er tilbúin til útboðs og gæti því að uppfylltum skilyrðum um virkjunarleyfi, orkusölusamning og fjármögnun hafist fljótlega.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Framkvæmdin er áætluð taka um tvö ár. Kostnaður yrði ekki mjög mikill fyrstu 6 mánuði eftir að byrjað væri en myndi dreifast nokkuð jafnt eftir það. Innlendur kostnaður er almennt talinn um 60% heildarkostnaðar en er hærri við að ljúka þessari framkvæmd þar sem túrbína og gufuþéttir eru þegar komin og nánast að fullu greidd.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/>
          <a:lstStyle/>
          <a:p>
            <a:r>
              <a:rPr lang="is-IS" sz="3600" dirty="0" smtClean="0">
                <a:latin typeface="Arial Rounded MT Bold" pitchFamily="34" charset="0"/>
              </a:rPr>
              <a:t>Framkvæmdaáætlun II</a:t>
            </a:r>
            <a:endParaRPr lang="en-US" sz="3600" dirty="0" smtClean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is-IS" sz="2000" dirty="0" smtClean="0">
                <a:latin typeface="Arial" charset="0"/>
                <a:cs typeface="Arial" charset="0"/>
              </a:rPr>
              <a:t>Framkvæmdir við seinni stækkunina gætu væntanlega hafist u.þ.b. hálfu ári síðar og sú framkvæmd komin í gagnið um ári á eftir fyrri áfanganum.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Næstu skref í Eldvörpum og Krýsuvík, gangi skipulagsmál og samvinna við sveitarfélögin upp, verið rannsóknarboranir sem hugsanlega gætu hafist á síðari hluta þessa árs.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Verði jákvæð niðurstaða úr þeim borunum gæti undirbúningur virkjunar hafist um ári síðar og má þá búast við að a.m.k. 3 ár líði þar til virkjun færi að skila frá sér raforku.</a:t>
            </a:r>
          </a:p>
          <a:p>
            <a:r>
              <a:rPr lang="is-IS" sz="2000" dirty="0" smtClean="0">
                <a:latin typeface="Arial" charset="0"/>
                <a:cs typeface="Arial" charset="0"/>
              </a:rPr>
              <a:t>Hver 50 MW áfangi er áætlaður kosta á bilinu 17 – 18 milljarða.   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>
            <a:tab pos="1025525" algn="l"/>
          </a:tabLst>
          <a:defRPr kumimoji="0" lang="en-CA" sz="10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499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Office Theme</vt:lpstr>
      <vt:lpstr>2_Custom Design</vt:lpstr>
      <vt:lpstr>3_Custom Design</vt:lpstr>
      <vt:lpstr>4_Custom Design</vt:lpstr>
      <vt:lpstr> Staða atvinnumála Verklegar framkvæmdir HS Orku hf  </vt:lpstr>
      <vt:lpstr>Framvæmdaáætlun I</vt:lpstr>
      <vt:lpstr>PowerPoint Presentation</vt:lpstr>
      <vt:lpstr>Framkvæmdaáætlun II</vt:lpstr>
      <vt:lpstr>Framkvæmdaáætlun II</vt:lpstr>
      <vt:lpstr>Framkvæmdaáætlun II</vt:lpstr>
    </vt:vector>
  </TitlesOfParts>
  <Company>Hitaveita Suðurnesja hf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Víðir Jónsson</dc:creator>
  <cp:lastModifiedBy>Hörður Vilberg</cp:lastModifiedBy>
  <cp:revision>90</cp:revision>
  <dcterms:created xsi:type="dcterms:W3CDTF">2009-01-23T10:07:19Z</dcterms:created>
  <dcterms:modified xsi:type="dcterms:W3CDTF">2011-01-24T20:03:51Z</dcterms:modified>
</cp:coreProperties>
</file>