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8" r:id="rId6"/>
    <p:sldId id="260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66"/>
    <a:srgbClr val="CCFFFF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6" d="100"/>
          <a:sy n="66" d="100"/>
        </p:scale>
        <p:origin x="-90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96792-E3B8-4473-8218-16F402CB03A5}" type="datetimeFigureOut">
              <a:rPr lang="is-IS" smtClean="0"/>
              <a:t>24.1.2011</a:t>
            </a:fld>
            <a:endParaRPr lang="is-I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s-I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1F3C2C-F103-4B0A-87D1-61A3BD03A524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051611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7366A7-9F58-407A-A99D-EDA3EAC7684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2079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0914EF-14D4-4C3C-8FFC-474429978BC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5342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52400"/>
            <a:ext cx="1943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76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78E587-29FC-4190-BE49-0094D020C35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6247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744C5E-F23D-4779-ADFF-46A0F31576A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0798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B9B86A-1F08-4F46-8C74-C4B778F02BC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7080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33D98F-1091-4E7B-BBD3-1D6EFFF6605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3094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F4AF94-2AB1-4AEF-9162-D77506EF7A9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5925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F8F71F-C447-4BAF-B889-DA69190B699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6250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B8E97E-A8D5-4B82-B144-66C563FECE1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900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D212D5-3B9D-4541-8828-670AFD7DB6F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0064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BD3634-F46E-4507-BBDA-2EA1D28D2CE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4736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4605105-05DA-4EAA-BD06-440E3B0EABEE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031" name="Picture 7" descr="M:\My Documents\Skjöl ÓÞS\Prívatmál\Samtök atvinnulífsins\merki_samtaka_atvinnulifsins_islenskt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791200"/>
            <a:ext cx="2171700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s-IS"/>
          </a:p>
        </p:txBody>
      </p:sp>
      <p:sp>
        <p:nvSpPr>
          <p:cNvPr id="1035" name="Text Box 11"/>
          <p:cNvSpPr txBox="1">
            <a:spLocks noChangeArrowheads="1"/>
          </p:cNvSpPr>
          <p:nvPr/>
        </p:nvSpPr>
        <p:spPr bwMode="auto">
          <a:xfrm rot="5400000">
            <a:off x="8151813" y="1446213"/>
            <a:ext cx="167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s-IS" sz="1400">
                <a:solidFill>
                  <a:schemeClr val="bg1"/>
                </a:solidFill>
                <a:latin typeface="Verdana" pitchFamily="34" charset="0"/>
              </a:rPr>
              <a:t>www.sa.is</a:t>
            </a:r>
            <a:endParaRPr lang="en-GB" sz="140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is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552" y="2276872"/>
            <a:ext cx="7772400" cy="1143000"/>
          </a:xfrm>
        </p:spPr>
        <p:txBody>
          <a:bodyPr/>
          <a:lstStyle/>
          <a:p>
            <a:r>
              <a:rPr lang="is-IS" sz="4000" dirty="0" smtClean="0"/>
              <a:t>ATVINNULEIÐIN</a:t>
            </a:r>
            <a:endParaRPr lang="is-IS" sz="40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59632" y="3861048"/>
            <a:ext cx="6400800" cy="1752600"/>
          </a:xfrm>
        </p:spPr>
        <p:txBody>
          <a:bodyPr/>
          <a:lstStyle/>
          <a:p>
            <a:r>
              <a:rPr lang="is-IS" sz="2000" b="1" dirty="0" smtClean="0"/>
              <a:t>FUNDUR UM ATVINNU- OG KJARAMÁL </a:t>
            </a:r>
            <a:r>
              <a:rPr lang="is-IS" sz="2000" b="1" dirty="0" smtClean="0"/>
              <a:t/>
            </a:r>
            <a:br>
              <a:rPr lang="is-IS" sz="2000" b="1" dirty="0" smtClean="0"/>
            </a:br>
            <a:r>
              <a:rPr lang="is-IS" sz="2000" b="1" dirty="0" smtClean="0"/>
              <a:t>24</a:t>
            </a:r>
            <a:r>
              <a:rPr lang="is-IS" sz="2000" b="1" dirty="0" smtClean="0"/>
              <a:t>. </a:t>
            </a:r>
            <a:r>
              <a:rPr lang="is-IS" sz="2000" b="1" dirty="0" smtClean="0"/>
              <a:t>JANÚAR 2011 í REYKJANESBÆ</a:t>
            </a:r>
            <a:endParaRPr lang="is-I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Staða mála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Fjárfestingarverkefni</a:t>
            </a:r>
          </a:p>
          <a:p>
            <a:r>
              <a:rPr lang="is-IS" dirty="0" smtClean="0"/>
              <a:t>Gengismál</a:t>
            </a:r>
          </a:p>
          <a:p>
            <a:r>
              <a:rPr lang="is-IS" dirty="0" smtClean="0"/>
              <a:t>Fjármagnsmarkaður</a:t>
            </a:r>
          </a:p>
          <a:p>
            <a:pPr lvl="1"/>
            <a:r>
              <a:rPr lang="is-IS" dirty="0" smtClean="0"/>
              <a:t>Gjaldeyrishöft</a:t>
            </a:r>
          </a:p>
          <a:p>
            <a:pPr lvl="1"/>
            <a:r>
              <a:rPr lang="is-IS" dirty="0" smtClean="0"/>
              <a:t>Fjárhagsleg endurskipulagning</a:t>
            </a:r>
          </a:p>
          <a:p>
            <a:pPr lvl="1"/>
            <a:r>
              <a:rPr lang="is-IS" dirty="0" smtClean="0"/>
              <a:t>Opnun fjármagnsmarkaða</a:t>
            </a:r>
          </a:p>
          <a:p>
            <a:pPr lvl="1"/>
            <a:r>
              <a:rPr lang="is-IS" dirty="0" smtClean="0"/>
              <a:t>Fjármagnskostnaður</a:t>
            </a:r>
          </a:p>
          <a:p>
            <a:pPr lvl="1"/>
            <a:r>
              <a:rPr lang="is-IS" dirty="0" smtClean="0"/>
              <a:t>Stýrivextir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269842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Staða mála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Sjávarútvegsmál</a:t>
            </a:r>
          </a:p>
          <a:p>
            <a:r>
              <a:rPr lang="is-IS" dirty="0" smtClean="0"/>
              <a:t>Skattamál</a:t>
            </a:r>
          </a:p>
          <a:p>
            <a:r>
              <a:rPr lang="is-IS" dirty="0" smtClean="0"/>
              <a:t>Menntamál</a:t>
            </a:r>
          </a:p>
          <a:p>
            <a:r>
              <a:rPr lang="is-IS" dirty="0" smtClean="0"/>
              <a:t>Ferðaþjónusta</a:t>
            </a:r>
          </a:p>
          <a:p>
            <a:r>
              <a:rPr lang="is-IS" dirty="0" smtClean="0"/>
              <a:t>Atvinnuleysistryggingar</a:t>
            </a:r>
          </a:p>
          <a:p>
            <a:r>
              <a:rPr lang="is-IS" dirty="0" smtClean="0"/>
              <a:t>Starfsendurhæfingarsjóður</a:t>
            </a:r>
          </a:p>
          <a:p>
            <a:r>
              <a:rPr lang="is-IS" dirty="0" smtClean="0"/>
              <a:t>Lífeyrismál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3435932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„Atvinnuleiðin“ er fær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Er einhver leið betri en „atvinnuleiðin“?</a:t>
            </a:r>
          </a:p>
          <a:p>
            <a:r>
              <a:rPr lang="is-IS" dirty="0" smtClean="0"/>
              <a:t>Vill einhver verðbólgu í raun?</a:t>
            </a:r>
          </a:p>
          <a:p>
            <a:r>
              <a:rPr lang="is-IS" dirty="0" smtClean="0"/>
              <a:t>Vill einhver skyndilausnir?</a:t>
            </a:r>
          </a:p>
          <a:p>
            <a:r>
              <a:rPr lang="is-IS" dirty="0" smtClean="0"/>
              <a:t>Margir samhangandi þættir þurfa að fara saman</a:t>
            </a:r>
          </a:p>
          <a:p>
            <a:r>
              <a:rPr lang="is-IS" dirty="0" smtClean="0"/>
              <a:t>Margar hindranir sem þarf að yfirstíga</a:t>
            </a:r>
          </a:p>
          <a:p>
            <a:r>
              <a:rPr lang="is-IS" dirty="0" smtClean="0"/>
              <a:t>„Atvinnuleiðin“ er þrautagöngunnar virði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3857404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is-IS" dirty="0" smtClean="0"/>
              <a:t>Hvað er „atvinnuleiðin“?</a:t>
            </a:r>
            <a:endParaRPr lang="is-I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is-IS" sz="3200" dirty="0" smtClean="0"/>
              <a:t>Fjárfestingar í atvinnulífinu leiðin út úr kreppunni</a:t>
            </a:r>
          </a:p>
          <a:p>
            <a:r>
              <a:rPr lang="is-IS" sz="3200" dirty="0" smtClean="0"/>
              <a:t>Áhersla á atvinnusköpun</a:t>
            </a:r>
          </a:p>
          <a:p>
            <a:r>
              <a:rPr lang="is-IS" sz="3200" dirty="0" smtClean="0"/>
              <a:t>Áhersla á útflutning</a:t>
            </a:r>
          </a:p>
          <a:p>
            <a:r>
              <a:rPr lang="is-IS" sz="3200" dirty="0" smtClean="0"/>
              <a:t>Skapa þarf skilyrði fyrir fjárfestingar – aðkoma stjórnvalda</a:t>
            </a:r>
          </a:p>
          <a:p>
            <a:r>
              <a:rPr lang="is-IS" sz="3200" dirty="0" smtClean="0"/>
              <a:t>Kjarasamningar til 3 ára – samræmd launastefna</a:t>
            </a:r>
          </a:p>
          <a:p>
            <a:pPr marL="0" indent="0">
              <a:buNone/>
            </a:pPr>
            <a:endParaRPr lang="is-I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Er „verðbólguleiðin“ betri?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Samstöðuleysi á vinnumarkaði</a:t>
            </a:r>
          </a:p>
          <a:p>
            <a:r>
              <a:rPr lang="is-IS" dirty="0" smtClean="0"/>
              <a:t>Einstök verkalýðsfélög reyna að knýja fram hækkanir um tugi prósenta</a:t>
            </a:r>
          </a:p>
          <a:p>
            <a:r>
              <a:rPr lang="is-IS" dirty="0" smtClean="0"/>
              <a:t>Yfirboð í kröfum</a:t>
            </a:r>
          </a:p>
          <a:p>
            <a:r>
              <a:rPr lang="is-IS" dirty="0" smtClean="0"/>
              <a:t>Verkföll</a:t>
            </a:r>
          </a:p>
          <a:p>
            <a:r>
              <a:rPr lang="is-IS" dirty="0" smtClean="0"/>
              <a:t>Niðurstaðan verða hækkanir sem flæða út í verðlag.</a:t>
            </a:r>
          </a:p>
          <a:p>
            <a:r>
              <a:rPr lang="is-IS" dirty="0" smtClean="0"/>
              <a:t>Umframeyðsla og skuldasöfnun</a:t>
            </a:r>
            <a:endParaRPr lang="is-IS" dirty="0"/>
          </a:p>
          <a:p>
            <a:r>
              <a:rPr lang="is-IS" dirty="0" smtClean="0"/>
              <a:t>Nýtt kaupmáttarhrap og atvinnuleysi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121518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Kjarasamningar til 3 ára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Ein meginstoð stöðugleikans</a:t>
            </a:r>
          </a:p>
          <a:p>
            <a:r>
              <a:rPr lang="is-IS" dirty="0" smtClean="0"/>
              <a:t>Sami upphafspunktur og sami endapunktur</a:t>
            </a:r>
          </a:p>
          <a:p>
            <a:r>
              <a:rPr lang="is-IS" dirty="0" smtClean="0"/>
              <a:t>Horfa á tímabilið sem eina heild</a:t>
            </a:r>
          </a:p>
          <a:p>
            <a:r>
              <a:rPr lang="is-IS" dirty="0" smtClean="0"/>
              <a:t>7%-8% hækkun </a:t>
            </a:r>
          </a:p>
          <a:p>
            <a:r>
              <a:rPr lang="is-IS" dirty="0" smtClean="0"/>
              <a:t>Hægt að dreifa mismunandi</a:t>
            </a:r>
          </a:p>
          <a:p>
            <a:r>
              <a:rPr lang="is-IS" dirty="0" smtClean="0"/>
              <a:t>Umfram hækkanir í nágrannalöndum</a:t>
            </a:r>
          </a:p>
          <a:p>
            <a:r>
              <a:rPr lang="is-IS" dirty="0" smtClean="0"/>
              <a:t>Samræmd launastefna leyfir mismunandi útfærslur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4264863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Kaupmáttur mun vaxa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Launahækkanir umfram verðbólgu</a:t>
            </a:r>
          </a:p>
          <a:p>
            <a:r>
              <a:rPr lang="is-IS" dirty="0" smtClean="0"/>
              <a:t>Traust þróun – engar kollsteypur</a:t>
            </a:r>
          </a:p>
          <a:p>
            <a:r>
              <a:rPr lang="is-IS" dirty="0" smtClean="0"/>
              <a:t>Minna atvinnuleysi – fleiri störf</a:t>
            </a:r>
          </a:p>
          <a:p>
            <a:r>
              <a:rPr lang="is-IS" dirty="0" smtClean="0"/>
              <a:t>Af bótum – í vinnu</a:t>
            </a:r>
          </a:p>
          <a:p>
            <a:r>
              <a:rPr lang="is-IS" dirty="0" smtClean="0"/>
              <a:t>Hærri starfshlutföll</a:t>
            </a:r>
          </a:p>
          <a:p>
            <a:r>
              <a:rPr lang="is-IS" dirty="0" smtClean="0"/>
              <a:t>Meiri yfirvinna</a:t>
            </a:r>
          </a:p>
          <a:p>
            <a:r>
              <a:rPr lang="is-IS" dirty="0" smtClean="0"/>
              <a:t>Kaupmáttur með vinnu eða án vinnu?</a:t>
            </a:r>
          </a:p>
          <a:p>
            <a:r>
              <a:rPr lang="is-IS" dirty="0" smtClean="0"/>
              <a:t>Varnaglar í 3 ára samningum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293907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Kjaraviðræður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Lotan komin af stað</a:t>
            </a:r>
          </a:p>
          <a:p>
            <a:r>
              <a:rPr lang="is-IS" dirty="0" smtClean="0"/>
              <a:t>Höfum alltaf verið að funda</a:t>
            </a:r>
          </a:p>
          <a:p>
            <a:r>
              <a:rPr lang="is-IS" dirty="0" smtClean="0"/>
              <a:t>Mikill meirihluti með „atvinnuleiðinni“</a:t>
            </a:r>
          </a:p>
          <a:p>
            <a:r>
              <a:rPr lang="is-IS" dirty="0" smtClean="0"/>
              <a:t>Nokkur stéttarfélög vilja þó fara verðbólguleiðina</a:t>
            </a:r>
          </a:p>
          <a:p>
            <a:r>
              <a:rPr lang="is-IS" dirty="0" smtClean="0"/>
              <a:t>SA gerir 130 kjarasamninga</a:t>
            </a:r>
          </a:p>
          <a:p>
            <a:r>
              <a:rPr lang="is-IS" dirty="0" smtClean="0"/>
              <a:t>Fjölbreytt kröfugerð</a:t>
            </a:r>
          </a:p>
          <a:p>
            <a:r>
              <a:rPr lang="is-IS" dirty="0" smtClean="0"/>
              <a:t>SA vill samstöðu meðal viðsemjenda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4086466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Atvinnuleysið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Um 14000 manns atvinnulausir</a:t>
            </a:r>
          </a:p>
          <a:p>
            <a:r>
              <a:rPr lang="is-IS" dirty="0" smtClean="0"/>
              <a:t>Tæp 8% af vinnuafli</a:t>
            </a:r>
          </a:p>
          <a:p>
            <a:r>
              <a:rPr lang="is-IS" dirty="0" smtClean="0"/>
              <a:t>Mest atvinnuleysi á Suðurnesjum</a:t>
            </a:r>
          </a:p>
          <a:p>
            <a:r>
              <a:rPr lang="is-IS" dirty="0" smtClean="0"/>
              <a:t>Erum við að verða dofin fyrir atvinnuleysinu?</a:t>
            </a:r>
          </a:p>
          <a:p>
            <a:r>
              <a:rPr lang="is-IS" dirty="0" smtClean="0"/>
              <a:t>Atvinnuleysi er böl</a:t>
            </a:r>
          </a:p>
          <a:p>
            <a:r>
              <a:rPr lang="is-IS" dirty="0" smtClean="0"/>
              <a:t>Of lítið gert fyrir þá sem vilja vinna og of lítið aðhald vegna misnotkunar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723184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Fjárfestingar – af hverju?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Atvinna skapast við uppbyggingu</a:t>
            </a:r>
          </a:p>
          <a:p>
            <a:r>
              <a:rPr lang="is-IS" dirty="0" smtClean="0"/>
              <a:t>Varanleg störf skapast til lengri tíma</a:t>
            </a:r>
          </a:p>
          <a:p>
            <a:r>
              <a:rPr lang="is-IS" dirty="0" smtClean="0"/>
              <a:t>Samkeppnishæf störf sem geta staðið undir góðum lífskjörum</a:t>
            </a:r>
          </a:p>
          <a:p>
            <a:r>
              <a:rPr lang="is-IS" dirty="0" smtClean="0"/>
              <a:t>Úftlutningsgreinar mikilvægar</a:t>
            </a:r>
          </a:p>
          <a:p>
            <a:r>
              <a:rPr lang="is-IS" dirty="0" smtClean="0"/>
              <a:t>Tryggja jafnvægi og hækkandi gengi</a:t>
            </a:r>
          </a:p>
          <a:p>
            <a:r>
              <a:rPr lang="is-IS" dirty="0" smtClean="0"/>
              <a:t>Óskuldsett lífskjör og neysla</a:t>
            </a:r>
          </a:p>
          <a:p>
            <a:r>
              <a:rPr lang="is-IS" dirty="0" smtClean="0"/>
              <a:t>Atvinnulífið sækir fram – þjóðin græðir</a:t>
            </a:r>
          </a:p>
          <a:p>
            <a:endParaRPr lang="is-IS" dirty="0" smtClean="0"/>
          </a:p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2141910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Aðkoma stjórnvalda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Nauðsynlegt að endurskapa traust</a:t>
            </a:r>
          </a:p>
          <a:p>
            <a:r>
              <a:rPr lang="is-IS" dirty="0" smtClean="0"/>
              <a:t>Klára málin í Alþingi</a:t>
            </a:r>
          </a:p>
          <a:p>
            <a:r>
              <a:rPr lang="is-IS" dirty="0" smtClean="0"/>
              <a:t>Ekki hægt að skrifa upp á plagg sem ekki er geta/vilji til að efna</a:t>
            </a:r>
          </a:p>
          <a:p>
            <a:r>
              <a:rPr lang="is-IS" dirty="0" smtClean="0"/>
              <a:t>Mörg skilyrði fyrir fjárfestingum á valdi stjórnvalda</a:t>
            </a:r>
          </a:p>
          <a:p>
            <a:r>
              <a:rPr lang="is-IS" dirty="0" smtClean="0"/>
              <a:t>SA ráða ekki eða reka ríkisstjórnir</a:t>
            </a:r>
          </a:p>
          <a:p>
            <a:r>
              <a:rPr lang="is-IS" dirty="0" smtClean="0"/>
              <a:t>Aðilar vinnumarkaðarins hafa mikilvægt hlutverk í samfélaginu</a:t>
            </a:r>
          </a:p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5771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ykjanesbær 24. jan 2011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Reykjanesbær 24. jan 2011</Template>
  <TotalTime>149</TotalTime>
  <Words>370</Words>
  <Application>Microsoft Office PowerPoint</Application>
  <PresentationFormat>On-screen Show (4:3)</PresentationFormat>
  <Paragraphs>87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Reykjanesbær 24. jan 2011</vt:lpstr>
      <vt:lpstr>ATVINNULEIÐIN</vt:lpstr>
      <vt:lpstr>Hvað er „atvinnuleiðin“?</vt:lpstr>
      <vt:lpstr>Er „verðbólguleiðin“ betri?</vt:lpstr>
      <vt:lpstr>Kjarasamningar til 3 ára</vt:lpstr>
      <vt:lpstr>Kaupmáttur mun vaxa</vt:lpstr>
      <vt:lpstr>Kjaraviðræður</vt:lpstr>
      <vt:lpstr>Atvinnuleysið</vt:lpstr>
      <vt:lpstr>Fjárfestingar – af hverju?</vt:lpstr>
      <vt:lpstr>Aðkoma stjórnvalda</vt:lpstr>
      <vt:lpstr>Staða mála</vt:lpstr>
      <vt:lpstr>Staða mála</vt:lpstr>
      <vt:lpstr>„Atvinnuleiðin“ er fær</vt:lpstr>
    </vt:vector>
  </TitlesOfParts>
  <Company>Samtök Atvinnulífsins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ATVINNULEIÐIN</dc:title>
  <dc:creator>Vilhjalmur</dc:creator>
  <cp:lastModifiedBy>Hörður Vilberg</cp:lastModifiedBy>
  <cp:revision>12</cp:revision>
  <dcterms:created xsi:type="dcterms:W3CDTF">2011-01-23T16:18:19Z</dcterms:created>
  <dcterms:modified xsi:type="dcterms:W3CDTF">2011-01-24T12:38:58Z</dcterms:modified>
</cp:coreProperties>
</file>