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</p:sldIdLst>
  <p:sldSz cx="9144000" cy="6858000" type="screen4x3"/>
  <p:notesSz cx="6797675" cy="987425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4F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735" autoAdjust="0"/>
    <p:restoredTop sz="85305" autoAdjust="0"/>
  </p:normalViewPr>
  <p:slideViewPr>
    <p:cSldViewPr showGuides="1">
      <p:cViewPr>
        <p:scale>
          <a:sx n="60" d="100"/>
          <a:sy n="60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1A18-5556-4AA4-8F79-F6EB65C1C03E}" type="datetimeFigureOut">
              <a:rPr lang="is-IS" smtClean="0"/>
              <a:pPr/>
              <a:t>9.11.2012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F762-380B-4912-9325-1C3C52382121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1956-2259-4559-841E-8D769BCBA50C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14EBB-910D-4776-84E4-4488CC8F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7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800 skattgreiðendur</a:t>
            </a:r>
            <a:r>
              <a:rPr lang="is-IS" baseline="0" dirty="0" smtClean="0"/>
              <a:t> hafa vinnu sína við starfsemi AF.</a:t>
            </a:r>
          </a:p>
          <a:p>
            <a:r>
              <a:rPr lang="is-IS" baseline="0" dirty="0" smtClean="0"/>
              <a:t>Þeir hafa 5,5 milljarða í árslaun og greiða af þeim 1,7 milljarð í tekjuskatt</a:t>
            </a:r>
          </a:p>
          <a:p>
            <a:r>
              <a:rPr lang="is-IS" baseline="0" dirty="0" smtClean="0"/>
              <a:t>Af því eru greidd 430 milljónir í tryggingargjöld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Á Austurlandi eru launamunur á milli kynja minnstur</a:t>
            </a:r>
            <a:r>
              <a:rPr lang="is-IS" baseline="0" dirty="0" smtClean="0"/>
              <a:t> á landinu skv. nýrri könnun BSRB.  Fyrirtæki með mikla samfélagsábyrgð!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699000"/>
            <a:ext cx="6934200" cy="660400"/>
          </a:xfrm>
        </p:spPr>
        <p:txBody>
          <a:bodyPr>
            <a:normAutofit/>
          </a:bodyPr>
          <a:lstStyle>
            <a:lvl1pPr>
              <a:defRPr sz="2400" b="0">
                <a:solidFill>
                  <a:srgbClr val="214F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420808"/>
            <a:ext cx="6934200" cy="381000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578600"/>
            <a:ext cx="609600" cy="279400"/>
          </a:xfr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72AB1921-A1F4-4133-B79B-2C7CBB47F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987976"/>
            <a:ext cx="6934200" cy="30480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enter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78600"/>
            <a:ext cx="2133600" cy="228600"/>
          </a:xfrm>
          <a:prstGeom prst="rect">
            <a:avLst/>
          </a:prstGeom>
        </p:spPr>
        <p:txBody>
          <a:bodyPr/>
          <a:lstStyle/>
          <a:p>
            <a:fld id="{A1CCE993-413B-4EB2-9671-41CF02D69FB3}" type="datetime1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1"/>
            <a:ext cx="2057400" cy="4983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1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78600"/>
            <a:ext cx="2133600" cy="228600"/>
          </a:xfrm>
          <a:prstGeom prst="rect">
            <a:avLst/>
          </a:prstGeom>
        </p:spPr>
        <p:txBody>
          <a:bodyPr/>
          <a:lstStyle/>
          <a:p>
            <a:fld id="{645488F4-18E0-4DE4-97D6-0D67590ADC82}" type="datetime1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3869"/>
            <a:ext cx="7467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011"/>
            <a:ext cx="8229600" cy="4854188"/>
          </a:xfrm>
        </p:spPr>
        <p:txBody>
          <a:bodyPr/>
          <a:lstStyle>
            <a:lvl1pPr marL="280988" indent="-280988"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72AB1921-A1F4-4133-B79B-2C7CBB47F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89000"/>
            <a:ext cx="8229600" cy="304800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insert subtitle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225789"/>
            <a:ext cx="8229600" cy="30480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insert source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78600"/>
            <a:ext cx="2133600" cy="228600"/>
          </a:xfrm>
          <a:prstGeom prst="rect">
            <a:avLst/>
          </a:prstGeom>
        </p:spPr>
        <p:txBody>
          <a:bodyPr/>
          <a:lstStyle/>
          <a:p>
            <a:fld id="{F14E1FC6-4D7E-4796-9390-B71BCD2CA4FE}" type="datetime1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578600"/>
            <a:ext cx="2133600" cy="228600"/>
          </a:xfrm>
          <a:prstGeom prst="rect">
            <a:avLst/>
          </a:prstGeom>
        </p:spPr>
        <p:txBody>
          <a:bodyPr/>
          <a:lstStyle/>
          <a:p>
            <a:fld id="{CD456AE8-E2CE-491F-A46B-1F7B1D7A1F22}" type="datetime1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578600"/>
            <a:ext cx="2133600" cy="228600"/>
          </a:xfrm>
          <a:prstGeom prst="rect">
            <a:avLst/>
          </a:prstGeom>
        </p:spPr>
        <p:txBody>
          <a:bodyPr/>
          <a:lstStyle/>
          <a:p>
            <a:fld id="{9EF8DA60-E923-4804-A948-8DB60B6D6F9F}" type="datetime1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578600"/>
            <a:ext cx="2133600" cy="228600"/>
          </a:xfrm>
          <a:prstGeom prst="rect">
            <a:avLst/>
          </a:prstGeom>
        </p:spPr>
        <p:txBody>
          <a:bodyPr/>
          <a:lstStyle/>
          <a:p>
            <a:fld id="{AA548FCE-627E-44F4-8552-25029CA4E125}" type="datetime1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578600"/>
            <a:ext cx="2133600" cy="228600"/>
          </a:xfrm>
          <a:prstGeom prst="rect">
            <a:avLst/>
          </a:prstGeom>
        </p:spPr>
        <p:txBody>
          <a:bodyPr/>
          <a:lstStyle/>
          <a:p>
            <a:fld id="{36B974A3-9D04-4C5B-80F0-EBB4700AAD81}" type="datetime1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7467600" cy="641351"/>
          </a:xfrm>
        </p:spPr>
        <p:txBody>
          <a:bodyPr anchor="ctr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578600"/>
            <a:ext cx="2133600" cy="228600"/>
          </a:xfrm>
          <a:prstGeom prst="rect">
            <a:avLst/>
          </a:prstGeom>
        </p:spPr>
        <p:txBody>
          <a:bodyPr/>
          <a:lstStyle/>
          <a:p>
            <a:fld id="{66B5B5C3-3FA6-4570-9BE4-F43683CB3FA3}" type="datetime1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578600"/>
            <a:ext cx="2133600" cy="228600"/>
          </a:xfrm>
          <a:prstGeom prst="rect">
            <a:avLst/>
          </a:prstGeom>
        </p:spPr>
        <p:txBody>
          <a:bodyPr/>
          <a:lstStyle/>
          <a:p>
            <a:fld id="{16F48E92-2CA2-409E-AA13-8B03F1E07B19}" type="datetime1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113869"/>
            <a:ext cx="6705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578600"/>
            <a:ext cx="10668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AB1921-A1F4-4133-B79B-2C7CBB47F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0988" indent="-280988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219200" y="4699000"/>
            <a:ext cx="7673280" cy="660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Stöðugt</a:t>
            </a:r>
            <a:r>
              <a:rPr lang="en-US" dirty="0" smtClean="0"/>
              <a:t> </a:t>
            </a:r>
            <a:r>
              <a:rPr lang="en-US" dirty="0" err="1" smtClean="0"/>
              <a:t>skattaumhverfi</a:t>
            </a:r>
            <a:r>
              <a:rPr lang="en-US" dirty="0" smtClean="0"/>
              <a:t> – </a:t>
            </a:r>
            <a:r>
              <a:rPr lang="en-US" dirty="0" err="1" smtClean="0"/>
              <a:t>hornsteinn</a:t>
            </a:r>
            <a:r>
              <a:rPr lang="en-US" dirty="0" smtClean="0"/>
              <a:t> </a:t>
            </a:r>
            <a:r>
              <a:rPr lang="en-US" dirty="0" err="1" smtClean="0"/>
              <a:t>fjárfestingar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Magnús Þór Ásmundsson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Forstjóri</a:t>
            </a:r>
            <a:r>
              <a:rPr lang="en-US" dirty="0" smtClean="0"/>
              <a:t> Alcoa á </a:t>
            </a:r>
            <a:r>
              <a:rPr lang="en-US" dirty="0" err="1" smtClean="0"/>
              <a:t>Íslandi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stjórnarformaður</a:t>
            </a:r>
            <a:r>
              <a:rPr lang="en-US" dirty="0" smtClean="0"/>
              <a:t> Samáls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219200" y="5969000"/>
            <a:ext cx="6934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Stöðugt</a:t>
            </a:r>
            <a:r>
              <a:rPr lang="en-US" dirty="0" smtClean="0"/>
              <a:t> </a:t>
            </a:r>
            <a:r>
              <a:rPr lang="en-US" dirty="0" err="1" smtClean="0"/>
              <a:t>skattaumhverfi</a:t>
            </a:r>
            <a:r>
              <a:rPr lang="en-US" dirty="0" smtClean="0"/>
              <a:t> – </a:t>
            </a:r>
            <a:r>
              <a:rPr lang="en-US" dirty="0" err="1" smtClean="0"/>
              <a:t>hornsteinn</a:t>
            </a:r>
            <a:r>
              <a:rPr lang="en-US" dirty="0" smtClean="0"/>
              <a:t> </a:t>
            </a:r>
            <a:r>
              <a:rPr lang="en-US" dirty="0" err="1" smtClean="0"/>
              <a:t>fjárfestingar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5418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738188" lvl="1" indent="-280988">
              <a:buBlip>
                <a:blip r:embed="rId3"/>
              </a:buBlip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5536" y="148478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is-I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Stöðugt</a:t>
            </a:r>
            <a:r>
              <a:rPr kumimoji="0" lang="is-I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is-I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skattumhverfi</a:t>
            </a:r>
            <a:r>
              <a:rPr kumimoji="0" lang="is-I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er</a:t>
            </a:r>
            <a:r>
              <a:rPr kumimoji="0" lang="is-IS" sz="2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hornsteinn erlendrar fjárfestingar</a:t>
            </a:r>
            <a:endParaRPr lang="is-I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38188" lvl="1" indent="-280988">
              <a:spcBef>
                <a:spcPct val="2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Orkufrekur iðnaður á borð við áliðnað krefst mikilla fjárfestinga</a:t>
            </a:r>
          </a:p>
          <a:p>
            <a:pPr marL="1195388" lvl="2" indent="-280988">
              <a:spcBef>
                <a:spcPct val="2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is-I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Fjárfesting Alcoa í Fjarðaáli var yfir 200 milljarða króna</a:t>
            </a:r>
          </a:p>
          <a:p>
            <a:pPr marL="738188" lvl="1" indent="-280988">
              <a:spcBef>
                <a:spcPct val="2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Fjárfestar í þessum iðnaði þurfa að hugsa til áratuga</a:t>
            </a:r>
          </a:p>
          <a:p>
            <a:pPr marL="738188" lvl="1" indent="-280988">
              <a:spcBef>
                <a:spcPct val="2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Fjárfestingin er afar viðkvæm fyrir breyttum forsendum</a:t>
            </a:r>
          </a:p>
          <a:p>
            <a:pPr marL="738188" lvl="1" indent="-280988">
              <a:spcBef>
                <a:spcPct val="2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Fjárfestar verða því að geta treyst á stöðugt skattkerfi</a:t>
            </a:r>
          </a:p>
          <a:p>
            <a:pPr marL="738188" lvl="1" indent="-280988">
              <a:spcBef>
                <a:spcPct val="2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Fjárfestingarsamningar gerðir með það að markmiði að lágmarka sveiflur í rekstrarumhverfi fyrirtækjanna</a:t>
            </a:r>
          </a:p>
          <a:p>
            <a:pPr marL="738188" lvl="1" indent="-280988">
              <a:spcBef>
                <a:spcPct val="2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Gott samstarf og traust milli aðila er forsenda</a:t>
            </a:r>
          </a:p>
          <a:p>
            <a:pPr marL="738188" lvl="1" indent="-280988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is-IS" dirty="0" smtClean="0"/>
              <a:t>Skattaumhverfið er ein af grunnforsendum fjárfestingar</a:t>
            </a:r>
          </a:p>
          <a:p>
            <a:pPr marL="738188" lvl="1" indent="-280988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is-IS" dirty="0" smtClean="0"/>
              <a:t>Alþjóðagjaldeyrissjóðurinn varaði sérstaklega við breytingum í skattumhverfi þessa iðnaðar í skattaskýrslu sinni:</a:t>
            </a:r>
            <a:r>
              <a:rPr lang="is-IS" b="1" dirty="0" smtClean="0"/>
              <a:t/>
            </a:r>
            <a:br>
              <a:rPr lang="is-IS" b="1" dirty="0" smtClean="0"/>
            </a:br>
            <a:r>
              <a:rPr lang="es-ES_tradnl" sz="1600" b="1" dirty="0" smtClean="0">
                <a:solidFill>
                  <a:srgbClr val="FF0000"/>
                </a:solidFill>
              </a:rPr>
              <a:t>“</a:t>
            </a:r>
            <a:r>
              <a:rPr lang="en-US" sz="1600" dirty="0" smtClean="0">
                <a:solidFill>
                  <a:srgbClr val="FF0000"/>
                </a:solidFill>
              </a:rPr>
              <a:t>Avoid sudden measures to increase fiscal levies on energy-intensive industries; focus instead on securing fair market value for electricity sales.”(IMF: Iceland:  Advancing en measures to increase fiscal levies on energy-intensive industries; Tax Reform and the Taxation of Natural Resources, May 2011)</a:t>
            </a:r>
            <a:endParaRPr lang="es-ES_tradnl" sz="1600" b="1" dirty="0" smtClean="0">
              <a:solidFill>
                <a:srgbClr val="FF0000"/>
              </a:solidFill>
            </a:endParaRPr>
          </a:p>
          <a:p>
            <a:pPr marL="738188" lvl="1" indent="-280988">
              <a:spcBef>
                <a:spcPct val="20000"/>
              </a:spcBef>
              <a:buSzPct val="80000"/>
              <a:buFontTx/>
              <a:buBlip>
                <a:blip r:embed="rId3"/>
              </a:buBlip>
              <a:defRPr/>
            </a:pPr>
            <a:endParaRPr lang="es-ES_tradn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endParaRPr lang="es-ES_tradnl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endParaRPr lang="es-ES_tradnl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Skattgreiðendur</a:t>
            </a:r>
            <a:r>
              <a:rPr lang="en-US" dirty="0" smtClean="0"/>
              <a:t> á </a:t>
            </a:r>
            <a:r>
              <a:rPr lang="en-US" dirty="0" err="1" smtClean="0"/>
              <a:t>Austurlandi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Picture 6" descr="PMG_9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1"/>
            <a:ext cx="9144000" cy="60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236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Stöðugt</a:t>
            </a:r>
            <a:r>
              <a:rPr lang="en-US" dirty="0"/>
              <a:t> </a:t>
            </a:r>
            <a:r>
              <a:rPr lang="en-US" dirty="0" err="1" smtClean="0"/>
              <a:t>skattaumhverfi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h</a:t>
            </a:r>
            <a:r>
              <a:rPr lang="en-US" dirty="0" err="1" smtClean="0"/>
              <a:t>ornsteinn</a:t>
            </a:r>
            <a:r>
              <a:rPr lang="en-US" dirty="0" smtClean="0"/>
              <a:t> </a:t>
            </a:r>
            <a:r>
              <a:rPr lang="en-US" dirty="0" err="1"/>
              <a:t>fjárfestingar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200" dirty="0" smtClean="0"/>
              <a:t>Tímabundinn raforkuskattur lagður á 2010 - 2012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Samkomulag um fyrirframgreiðslu tekjuskatts og orkuskatt til þriggja ára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Fyrirtækin taka þátt í endurreisn fjárhags </a:t>
            </a:r>
            <a:r>
              <a:rPr lang="is-IS" dirty="0" smtClean="0"/>
              <a:t>ríkissjóðs og hafa fyllilega  staðið við </a:t>
            </a:r>
            <a:r>
              <a:rPr lang="is-IS" smtClean="0"/>
              <a:t>sitt.</a:t>
            </a:r>
            <a:endParaRPr lang="is-IS" dirty="0" smtClean="0"/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Hefur skilað ríkissjóði um 3 milljörðum á ári í tekjur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Álitamál hvort skatturinn sé í andstöðu við fjárfestingarsamninga</a:t>
            </a:r>
          </a:p>
          <a:p>
            <a:pPr marL="276226">
              <a:defRPr/>
            </a:pPr>
            <a:r>
              <a:rPr lang="is-IS" sz="2200" dirty="0" smtClean="0"/>
              <a:t>Stjórnvöld virða ekki við samkomulagið</a:t>
            </a:r>
            <a:endParaRPr lang="is-IS" dirty="0" smtClean="0"/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>
                <a:solidFill>
                  <a:srgbClr val="FF0000"/>
                </a:solidFill>
              </a:rPr>
              <a:t>“...mun standa í 3 ár frá árinu 2010 að telja. Skattarnir eru tímabundnir og falla niður í lok árs 2012”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Stjórnvöld </a:t>
            </a:r>
            <a:r>
              <a:rPr lang="is-IS" dirty="0" smtClean="0"/>
              <a:t>virða ekki samkomulagið – kynna einhliða áform um að framlengja raforkuskatt um 5 ár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Veldur verulegum vonbrigðum að ekki sé hægt að treysta á skriflega samninga við stjórnvöld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Trúverðugleiki gagnvart fjárfestum og traust til stjórnvalda?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492236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Skattgreiðendur</a:t>
            </a:r>
            <a:r>
              <a:rPr lang="en-US" dirty="0" smtClean="0"/>
              <a:t> á </a:t>
            </a:r>
            <a:r>
              <a:rPr lang="en-US" dirty="0" err="1" smtClean="0"/>
              <a:t>Austurlandi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Skattgreiðendur á Austurlandi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Picture 3" descr="C:\Documents and Settings\asmunm\My Documents\2011\Alcoa\Myndir Hilmar\PEMG_7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131" y="836712"/>
            <a:ext cx="9178131" cy="594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2236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Stöðugt</a:t>
            </a:r>
            <a:r>
              <a:rPr lang="en-US" dirty="0" smtClean="0"/>
              <a:t> </a:t>
            </a:r>
            <a:r>
              <a:rPr lang="en-US" dirty="0" err="1" smtClean="0"/>
              <a:t>skattaumhverfi</a:t>
            </a:r>
            <a:r>
              <a:rPr lang="en-US" dirty="0" smtClean="0"/>
              <a:t> – </a:t>
            </a:r>
            <a:r>
              <a:rPr lang="en-US" dirty="0" err="1" smtClean="0"/>
              <a:t>hornsteinn</a:t>
            </a:r>
            <a:r>
              <a:rPr lang="en-US" dirty="0" smtClean="0"/>
              <a:t> </a:t>
            </a:r>
            <a:r>
              <a:rPr lang="en-US" dirty="0" err="1" smtClean="0"/>
              <a:t>fjárfestingar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200" dirty="0" smtClean="0"/>
              <a:t>Raforkusamningar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smtClean="0"/>
              <a:t>Orkusölufyrirtækin hámarka verð </a:t>
            </a:r>
            <a:r>
              <a:rPr lang="is-IS" dirty="0" smtClean="0"/>
              <a:t>í alþjóðlegu samkeppnisumhverfi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Nýjar álögur lækka á endanum verðið sem kaupendur eru tilbúnir að greiða fyrir raforkuna</a:t>
            </a:r>
          </a:p>
          <a:p>
            <a:r>
              <a:rPr lang="is-IS" sz="2200" dirty="0" smtClean="0"/>
              <a:t>Þurfum að auka fjárfestingar og skapa aukin verðmæti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Fjárfestum í menntun og atvinnulífi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Stækkum skattgrunnana en tökum ekki stöðugt meira af litlu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Aðgerðirnar minnka samkeppnishæfni Íslands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Óstöðugt skattaumhverfi fælir fjárfesta frá.  Takmarkað fé til fjárfestinga leitar annað</a:t>
            </a:r>
          </a:p>
          <a:p>
            <a:pPr marL="738188" lvl="1" indent="-280988">
              <a:buBlip>
                <a:blip r:embed="rId2"/>
              </a:buBlip>
              <a:defRPr/>
            </a:pPr>
            <a:r>
              <a:rPr lang="is-IS" dirty="0" smtClean="0"/>
              <a:t>Samkeppnishæfni og stöðugleiki eru lykilforsendur</a:t>
            </a:r>
          </a:p>
          <a:p>
            <a:pPr marL="276226">
              <a:defRPr/>
            </a:pPr>
            <a:r>
              <a:rPr lang="is-IS" dirty="0" smtClean="0">
                <a:solidFill>
                  <a:srgbClr val="FF0000"/>
                </a:solidFill>
              </a:rPr>
              <a:t>Tækifærin eru til staðar</a:t>
            </a:r>
          </a:p>
          <a:p>
            <a:pPr marL="276226">
              <a:defRPr/>
            </a:pPr>
            <a:r>
              <a:rPr lang="is-IS" dirty="0" smtClean="0">
                <a:solidFill>
                  <a:srgbClr val="FF0000"/>
                </a:solidFill>
              </a:rPr>
              <a:t>Veljum á milli markvissrar uppbyggingar eða aukinnar skattheimtu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492236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Takk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5418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738188" lvl="1" indent="-280988">
              <a:buBlip>
                <a:blip r:embed="rId3"/>
              </a:buBlip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1921-A1F4-4133-B79B-2C7CBB47F5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Picture 5" descr="aIMG_8270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908720"/>
            <a:ext cx="9144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14&quot;&gt;&lt;/object&gt;&lt;object type=&quot;2&quot; unique_id=&quot;10015&quot;&gt;&lt;object type=&quot;3&quot; unique_id=&quot;10016&quot;&gt;&lt;property id=&quot;20148&quot; value=&quot;5&quot;/&gt;&lt;property id=&quot;20300&quot; value=&quot;Slide 1&quot;/&gt;&lt;property id=&quot;20307&quot; value=&quot;256&quot;/&gt;&lt;/object&gt;&lt;object type=&quot;3&quot; unique_id=&quot;10017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3135</TotalTime>
  <Words>382</Words>
  <Application>Microsoft Office PowerPoint</Application>
  <PresentationFormat>On-screen Show (4:3)</PresentationFormat>
  <Paragraphs>58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Stöðugt skattaumhverfi – hornsteinn fjárfestingar </vt:lpstr>
      <vt:lpstr>Stöðugt skattaumhverfi – hornsteinn fjárfestingar</vt:lpstr>
      <vt:lpstr>Skattgreiðendur á Austurlandi</vt:lpstr>
      <vt:lpstr>Stöðugt skattaumhverfi – hornsteinn fjárfestingar</vt:lpstr>
      <vt:lpstr>Skattgreiðendur á Austurlandi</vt:lpstr>
      <vt:lpstr>Stöðugt skattaumhverfi – hornsteinn fjárfestingar</vt:lpstr>
      <vt:lpstr>Takk fyrir!</vt:lpstr>
    </vt:vector>
  </TitlesOfParts>
  <Company>Alcoa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GPPE Shared services analysis</dc:title>
  <dc:creator>bermua</dc:creator>
  <cp:keywords>Alcoa</cp:keywords>
  <dc:description>Standard presentation template</dc:description>
  <cp:lastModifiedBy>asmunm</cp:lastModifiedBy>
  <cp:revision>86</cp:revision>
  <dcterms:created xsi:type="dcterms:W3CDTF">2012-10-04T09:09:19Z</dcterms:created>
  <dcterms:modified xsi:type="dcterms:W3CDTF">2012-11-09T08:03:33Z</dcterms:modified>
  <cp:category>presentation 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