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494" r:id="rId3"/>
    <p:sldId id="491" r:id="rId4"/>
    <p:sldId id="492" r:id="rId5"/>
    <p:sldId id="463" r:id="rId6"/>
    <p:sldId id="495" r:id="rId7"/>
    <p:sldId id="490" r:id="rId8"/>
    <p:sldId id="503" r:id="rId9"/>
    <p:sldId id="499" r:id="rId10"/>
    <p:sldId id="464" r:id="rId11"/>
    <p:sldId id="465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  <a:srgbClr val="002E5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7337" autoAdjust="0"/>
  </p:normalViewPr>
  <p:slideViewPr>
    <p:cSldViewPr>
      <p:cViewPr varScale="1">
        <p:scale>
          <a:sx n="71" d="100"/>
          <a:sy n="71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heima.rhi.hi.is\saeunnst\&#193;v&#246;rp%20rektors\Fj&#246;lgun%20nemenda%201999-200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mba.rhi.hi.is\saeunnst\&#193;v&#246;rp%20rektors\Fj&#246;lgun%20nemenda%201999-20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style val="35"/>
  <c:chart>
    <c:plotArea>
      <c:layout>
        <c:manualLayout>
          <c:layoutTarget val="inner"/>
          <c:xMode val="edge"/>
          <c:yMode val="edge"/>
          <c:x val="0.22626231519257703"/>
          <c:y val="0.10158659057004475"/>
          <c:w val="0.54747536961484722"/>
          <c:h val="0.86031843796619101"/>
        </c:manualLayout>
      </c:layout>
      <c:pieChart>
        <c:varyColors val="1"/>
        <c:ser>
          <c:idx val="0"/>
          <c:order val="0"/>
          <c:cat>
            <c:strRef>
              <c:f>Sheet1!$D$89:$D$91</c:f>
              <c:strCache>
                <c:ptCount val="3"/>
                <c:pt idx="0">
                  <c:v>Nemendur í grunnnámi 10.981 (73%)</c:v>
                </c:pt>
                <c:pt idx="1">
                  <c:v>Nemendur í ms námi 3631 (24%)</c:v>
                </c:pt>
                <c:pt idx="2">
                  <c:v>Nemendur í phd námi 388 (3%)</c:v>
                </c:pt>
              </c:strCache>
            </c:strRef>
          </c:cat>
          <c:val>
            <c:numRef>
              <c:f>Sheet1!$E$89:$E$91</c:f>
              <c:numCache>
                <c:formatCode>General</c:formatCode>
                <c:ptCount val="3"/>
                <c:pt idx="0">
                  <c:v>10981</c:v>
                </c:pt>
                <c:pt idx="1">
                  <c:v>3631</c:v>
                </c:pt>
                <c:pt idx="2">
                  <c:v>388</c:v>
                </c:pt>
              </c:numCache>
            </c:numRef>
          </c:val>
        </c:ser>
        <c:firstSliceAng val="0"/>
      </c:pieChart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style val="18"/>
  <c:chart>
    <c:autoTitleDeleted val="1"/>
    <c:plotArea>
      <c:layout>
        <c:manualLayout>
          <c:layoutTarget val="inner"/>
          <c:xMode val="edge"/>
          <c:yMode val="edge"/>
          <c:x val="0.14238024560469739"/>
          <c:y val="3.2996607131425645E-2"/>
          <c:w val="0.80876709075188469"/>
          <c:h val="0.7351993195972456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Fjöldi nemenda</c:v>
                </c:pt>
              </c:strCache>
            </c:strRef>
          </c:tx>
          <c:cat>
            <c:numRef>
              <c:f>Sheet1!$A$2:$A$12</c:f>
              <c:numCache>
                <c:formatCode>General</c:formatCode>
                <c:ptCount val="1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6612</c:v>
                </c:pt>
                <c:pt idx="1">
                  <c:v>6773</c:v>
                </c:pt>
                <c:pt idx="2">
                  <c:v>7288</c:v>
                </c:pt>
                <c:pt idx="3">
                  <c:v>8224</c:v>
                </c:pt>
                <c:pt idx="4">
                  <c:v>9117</c:v>
                </c:pt>
                <c:pt idx="5">
                  <c:v>9197</c:v>
                </c:pt>
                <c:pt idx="6">
                  <c:v>9523</c:v>
                </c:pt>
                <c:pt idx="7">
                  <c:v>9889</c:v>
                </c:pt>
                <c:pt idx="8">
                  <c:v>10097</c:v>
                </c:pt>
                <c:pt idx="9">
                  <c:v>11753</c:v>
                </c:pt>
                <c:pt idx="10">
                  <c:v>14000</c:v>
                </c:pt>
              </c:numCache>
            </c:numRef>
          </c:val>
        </c:ser>
        <c:overlap val="100"/>
        <c:axId val="138205824"/>
        <c:axId val="124043648"/>
      </c:barChart>
      <c:catAx>
        <c:axId val="138205824"/>
        <c:scaling>
          <c:orientation val="minMax"/>
        </c:scaling>
        <c:axPos val="b"/>
        <c:numFmt formatCode="General" sourceLinked="1"/>
        <c:tickLblPos val="nextTo"/>
        <c:crossAx val="124043648"/>
        <c:crosses val="autoZero"/>
        <c:auto val="1"/>
        <c:lblAlgn val="ctr"/>
        <c:lblOffset val="100"/>
      </c:catAx>
      <c:valAx>
        <c:axId val="124043648"/>
        <c:scaling>
          <c:orientation val="minMax"/>
        </c:scaling>
        <c:axPos val="l"/>
        <c:majorGridlines/>
        <c:numFmt formatCode="General" sourceLinked="1"/>
        <c:tickLblPos val="nextTo"/>
        <c:crossAx val="138205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2839199509659811"/>
          <c:y val="3.9877088534664949E-2"/>
          <c:w val="0.38864605898066867"/>
          <c:h val="8.4008889132760847E-2"/>
        </c:manualLayout>
      </c:layout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0.65909</cdr:x>
      <cdr:y>0.82143</cdr:y>
    </cdr:from>
    <cdr:to>
      <cdr:x>0.87159</cdr:x>
      <cdr:y>0.91468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1702" y="1643074"/>
          <a:ext cx="667945" cy="1865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is-IS" sz="1100" b="1" dirty="0"/>
            <a:t>73%</a:t>
          </a:r>
        </a:p>
        <a:p xmlns:a="http://schemas.openxmlformats.org/drawingml/2006/main">
          <a:endParaRPr lang="is-IS" sz="1100" b="1" dirty="0"/>
        </a:p>
      </cdr:txBody>
    </cdr:sp>
  </cdr:relSizeAnchor>
  <cdr:relSizeAnchor xmlns:cdr="http://schemas.openxmlformats.org/drawingml/2006/chartDrawing">
    <cdr:from>
      <cdr:x>0.43396</cdr:x>
      <cdr:y>0</cdr:y>
    </cdr:from>
    <cdr:to>
      <cdr:x>0.52487</cdr:x>
      <cdr:y>0.10714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43074" y="0"/>
          <a:ext cx="344205" cy="244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is-IS" sz="1100" b="1" dirty="0" smtClean="0"/>
            <a:t>3%</a:t>
          </a:r>
          <a:endParaRPr lang="is-IS" sz="1100" b="1" dirty="0"/>
        </a:p>
      </cdr:txBody>
    </cdr:sp>
  </cdr:relSizeAnchor>
  <cdr:relSizeAnchor xmlns:cdr="http://schemas.openxmlformats.org/drawingml/2006/chartDrawing">
    <cdr:from>
      <cdr:x>0.16981</cdr:x>
      <cdr:y>0.1875</cdr:y>
    </cdr:from>
    <cdr:to>
      <cdr:x>0.25731</cdr:x>
      <cdr:y>0.27778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2942" y="428628"/>
          <a:ext cx="331294" cy="206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is-IS" sz="1100" b="1" dirty="0"/>
            <a:t>24%</a:t>
          </a:r>
        </a:p>
      </cdr:txBody>
    </cdr:sp>
  </cdr:relSizeAnchor>
  <cdr:relSizeAnchor xmlns:cdr="http://schemas.openxmlformats.org/drawingml/2006/chartDrawing">
    <cdr:from>
      <cdr:x>0.61042</cdr:x>
      <cdr:y>0.18056</cdr:y>
    </cdr:from>
    <cdr:to>
      <cdr:x>0.81042</cdr:x>
      <cdr:y>0.51389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790825" y="4953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is-IS" sz="1100"/>
        </a:p>
      </cdr:txBody>
    </cdr:sp>
  </cdr:relSizeAnchor>
  <cdr:relSizeAnchor xmlns:cdr="http://schemas.openxmlformats.org/drawingml/2006/chartDrawing">
    <cdr:from>
      <cdr:x>0.24792</cdr:x>
      <cdr:y>0</cdr:y>
    </cdr:from>
    <cdr:to>
      <cdr:x>0.38636</cdr:x>
      <cdr:y>0.10714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779280" y="0"/>
          <a:ext cx="435166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is-IS" sz="1100" dirty="0"/>
        </a:p>
      </cdr:txBody>
    </cdr:sp>
  </cdr:relSizeAnchor>
  <cdr:relSizeAnchor xmlns:cdr="http://schemas.openxmlformats.org/drawingml/2006/chartDrawing">
    <cdr:from>
      <cdr:x>0.0375</cdr:x>
      <cdr:y>0.14583</cdr:y>
    </cdr:from>
    <cdr:to>
      <cdr:x>0.2375</cdr:x>
      <cdr:y>0.47917</cdr:y>
    </cdr:to>
    <cdr:sp macro="" textlink="">
      <cdr:nvSpPr>
        <cdr:cNvPr id="7" name="TextBox 3"/>
        <cdr:cNvSpPr txBox="1"/>
      </cdr:nvSpPr>
      <cdr:spPr>
        <a:xfrm xmlns:a="http://schemas.openxmlformats.org/drawingml/2006/main">
          <a:off x="171450" y="4000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is-IS" sz="1100" dirty="0"/>
        </a:p>
      </cdr:txBody>
    </cdr:sp>
  </cdr:relSizeAnchor>
  <cdr:relSizeAnchor xmlns:cdr="http://schemas.openxmlformats.org/drawingml/2006/chartDrawing">
    <cdr:from>
      <cdr:x>0.51667</cdr:x>
      <cdr:y>0.15278</cdr:y>
    </cdr:from>
    <cdr:to>
      <cdr:x>0.71667</cdr:x>
      <cdr:y>0.48611</cdr:y>
    </cdr:to>
    <cdr:sp macro="" textlink="">
      <cdr:nvSpPr>
        <cdr:cNvPr id="8" name="TextBox 4"/>
        <cdr:cNvSpPr txBox="1"/>
      </cdr:nvSpPr>
      <cdr:spPr>
        <a:xfrm xmlns:a="http://schemas.openxmlformats.org/drawingml/2006/main">
          <a:off x="2362200" y="4191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is-I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09230-052C-4FB7-99F5-8765DEEFDC7D}" type="datetimeFigureOut">
              <a:rPr lang="is-IS" smtClean="0"/>
              <a:pPr/>
              <a:t>17.11.2009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C9060-4959-4518-9A97-BCF21DC4DC3C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18E34-B1FD-411A-9DE2-9425BAB569E3}" type="datetimeFigureOut">
              <a:rPr lang="is-IS" smtClean="0"/>
              <a:pPr/>
              <a:t>17.11.2009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5E762-5C5D-438C-B41A-FD04B18B8FF7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5E762-5C5D-438C-B41A-FD04B18B8FF7}" type="slidenum">
              <a:rPr lang="is-IS" smtClean="0"/>
              <a:pPr/>
              <a:t>1</a:t>
            </a:fld>
            <a:endParaRPr lang="is-I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A5888-2FB1-48FA-ABF7-7043F870BA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E66BE-77F1-4226-A8A4-495B330BAF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52BAD-C55C-4773-B061-44BBBF89E8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8F332-EE8F-4B46-8184-EAC09C09DE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14905-097F-40B8-B1A6-E62D1E8460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C7A6B-AE5D-4855-99AB-C80E065D4A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0BA87-18B3-4BA8-B6E9-B9FA10F8A6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3933-AE26-415A-8411-0680F8E92C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87D3-DD88-4D4C-A60F-0D44613478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7843D-13CE-4E74-BDD8-E590297F62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s-I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8483-5473-4150-B888-E6B894CD13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1F5CC6-03D4-4F04-94E5-E173B2F64D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323850" y="6165850"/>
            <a:ext cx="2771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1400">
                <a:solidFill>
                  <a:srgbClr val="002E55"/>
                </a:solidFill>
                <a:latin typeface="Arial" charset="0"/>
              </a:rPr>
              <a:t>HÁSKÓLI ÍSLANDS</a:t>
            </a:r>
            <a:endParaRPr lang="en-GB" sz="1400">
              <a:solidFill>
                <a:srgbClr val="002E55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forsida_rektorbl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08050"/>
            <a:ext cx="7772400" cy="1470025"/>
          </a:xfrm>
        </p:spPr>
        <p:txBody>
          <a:bodyPr/>
          <a:lstStyle/>
          <a:p>
            <a:pPr eaLnBrk="1" hangingPunct="1"/>
            <a:r>
              <a:rPr lang="is-IS" sz="3200" dirty="0" smtClean="0">
                <a:solidFill>
                  <a:schemeClr val="bg1"/>
                </a:solidFill>
                <a:ea typeface="Geneva"/>
                <a:cs typeface="Geneva"/>
              </a:rPr>
              <a:t/>
            </a:r>
            <a:br>
              <a:rPr lang="is-IS" sz="3200" dirty="0" smtClean="0">
                <a:solidFill>
                  <a:schemeClr val="bg1"/>
                </a:solidFill>
                <a:ea typeface="Geneva"/>
                <a:cs typeface="Geneva"/>
              </a:rPr>
            </a:br>
            <a:r>
              <a:rPr lang="is-IS" sz="3200" dirty="0" smtClean="0">
                <a:solidFill>
                  <a:schemeClr val="bg1"/>
                </a:solidFill>
                <a:ea typeface="Geneva"/>
                <a:cs typeface="Geneva"/>
              </a:rPr>
              <a:t/>
            </a:r>
            <a:br>
              <a:rPr lang="is-IS" sz="3200" dirty="0" smtClean="0">
                <a:solidFill>
                  <a:schemeClr val="bg1"/>
                </a:solidFill>
                <a:ea typeface="Geneva"/>
                <a:cs typeface="Geneva"/>
              </a:rPr>
            </a:br>
            <a:r>
              <a:rPr lang="is-IS" sz="3200" dirty="0" smtClean="0">
                <a:solidFill>
                  <a:schemeClr val="bg1"/>
                </a:solidFill>
                <a:ea typeface="Geneva"/>
                <a:cs typeface="Geneva"/>
              </a:rPr>
              <a:t>Ráðstefna um opinber fjármál</a:t>
            </a:r>
            <a:r>
              <a:rPr lang="is-IS" sz="3600" b="1" dirty="0" smtClean="0">
                <a:solidFill>
                  <a:schemeClr val="bg1"/>
                </a:solidFill>
                <a:ea typeface="Geneva"/>
                <a:cs typeface="Geneva"/>
              </a:rPr>
              <a:t/>
            </a:r>
            <a:br>
              <a:rPr lang="is-IS" sz="3600" b="1" dirty="0" smtClean="0">
                <a:solidFill>
                  <a:schemeClr val="bg1"/>
                </a:solidFill>
                <a:ea typeface="Geneva"/>
                <a:cs typeface="Geneva"/>
              </a:rPr>
            </a:br>
            <a:r>
              <a:rPr lang="is-IS" sz="2400" dirty="0" smtClean="0">
                <a:solidFill>
                  <a:schemeClr val="bg1"/>
                </a:solidFill>
                <a:ea typeface="Geneva"/>
                <a:cs typeface="Geneva"/>
              </a:rPr>
              <a:t> Framkvæmd fjárlaga og stofnanir ríkisins 2010</a:t>
            </a:r>
            <a:br>
              <a:rPr lang="is-IS" sz="2400" dirty="0" smtClean="0">
                <a:solidFill>
                  <a:schemeClr val="bg1"/>
                </a:solidFill>
                <a:ea typeface="Geneva"/>
                <a:cs typeface="Geneva"/>
              </a:rPr>
            </a:br>
            <a:r>
              <a:rPr lang="is-IS" sz="2400" dirty="0" smtClean="0">
                <a:latin typeface="Frutiger-Light" pitchFamily="-106" charset="0"/>
                <a:ea typeface="Geneva"/>
                <a:cs typeface="Geneva"/>
              </a:rPr>
              <a:t/>
            </a:r>
            <a:br>
              <a:rPr lang="is-IS" sz="2400" dirty="0" smtClean="0">
                <a:latin typeface="Frutiger-Light" pitchFamily="-106" charset="0"/>
                <a:ea typeface="Geneva"/>
                <a:cs typeface="Geneva"/>
              </a:rPr>
            </a:br>
            <a:endParaRPr lang="is-IS" sz="3400" dirty="0" smtClean="0">
              <a:solidFill>
                <a:schemeClr val="bg1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72008"/>
            <a:ext cx="9144000" cy="1752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s-IS" sz="3000" b="1" dirty="0" smtClean="0">
                <a:solidFill>
                  <a:srgbClr val="C00000"/>
                </a:solidFill>
                <a:ea typeface="Geneva"/>
                <a:cs typeface="Geneva"/>
              </a:rPr>
              <a:t> </a:t>
            </a:r>
            <a:endParaRPr lang="is-IS" sz="3000" b="1" dirty="0" smtClean="0">
              <a:solidFill>
                <a:srgbClr val="A80000"/>
              </a:solidFill>
            </a:endParaRPr>
          </a:p>
          <a:p>
            <a:pPr eaLnBrk="1" hangingPunct="1"/>
            <a:r>
              <a:rPr lang="is-IS" sz="2000" dirty="0" smtClean="0">
                <a:solidFill>
                  <a:srgbClr val="A80000"/>
                </a:solidFill>
              </a:rPr>
              <a:t>Kristín Ingólfsdóttir, rektor Háskóla  Íslands </a:t>
            </a:r>
          </a:p>
          <a:p>
            <a:pPr eaLnBrk="1" hangingPunct="1"/>
            <a:r>
              <a:rPr lang="is-IS" sz="1800" dirty="0" smtClean="0">
                <a:solidFill>
                  <a:srgbClr val="A80000"/>
                </a:solidFill>
              </a:rPr>
              <a:t>17. nóvember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1472" y="2601912"/>
            <a:ext cx="8029575" cy="161290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is-IS" sz="36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is-IS" sz="2800" b="1" dirty="0" smtClean="0">
                <a:solidFill>
                  <a:schemeClr val="tx2"/>
                </a:solidFill>
              </a:rPr>
              <a:t> </a:t>
            </a:r>
            <a:r>
              <a:rPr lang="is-IS" sz="2500" b="1" dirty="0" smtClean="0">
                <a:solidFill>
                  <a:srgbClr val="002060"/>
                </a:solidFill>
              </a:rPr>
              <a:t>Stefna HÍ 2006-2011: </a:t>
            </a:r>
            <a:r>
              <a:rPr lang="is-IS" sz="29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Árangur í vísindum</a:t>
            </a:r>
            <a:endParaRPr lang="is-IS" sz="33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572000"/>
            <a:ext cx="27860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reinherbergi nanó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4572000"/>
            <a:ext cx="27860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vaccimyr2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785813"/>
            <a:ext cx="2786062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tannlaeknadeild"/>
          <p:cNvPicPr>
            <a:picLocks noChangeAspect="1" noChangeArrowheads="1"/>
          </p:cNvPicPr>
          <p:nvPr/>
        </p:nvPicPr>
        <p:blipFill>
          <a:blip r:embed="rId5"/>
          <a:srcRect t="37100" r="23756" b="24728"/>
          <a:stretch>
            <a:fillRect/>
          </a:stretch>
        </p:blipFill>
        <p:spPr bwMode="auto">
          <a:xfrm>
            <a:off x="6357938" y="785813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auksbok"/>
          <p:cNvPicPr>
            <a:picLocks noChangeAspect="1" noChangeArrowheads="1"/>
          </p:cNvPicPr>
          <p:nvPr/>
        </p:nvPicPr>
        <p:blipFill>
          <a:blip r:embed="rId6"/>
          <a:srcRect l="5696" t="2408" r="5356"/>
          <a:stretch>
            <a:fillRect/>
          </a:stretch>
        </p:blipFill>
        <p:spPr bwMode="auto">
          <a:xfrm>
            <a:off x="357188" y="714375"/>
            <a:ext cx="25749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Lagadeil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074" y="4572008"/>
            <a:ext cx="2783907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85725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2800" kern="0" dirty="0">
                <a:solidFill>
                  <a:srgbClr val="A80000"/>
                </a:solidFill>
                <a:latin typeface="+mj-lt"/>
                <a:ea typeface="+mj-ea"/>
                <a:cs typeface="+mj-cs"/>
              </a:rPr>
              <a:t>Stefna Háskóla Íslands </a:t>
            </a:r>
            <a:br>
              <a:rPr lang="is-IS" sz="2800" kern="0" dirty="0">
                <a:solidFill>
                  <a:srgbClr val="A80000"/>
                </a:solidFill>
                <a:latin typeface="+mj-lt"/>
                <a:ea typeface="+mj-ea"/>
                <a:cs typeface="+mj-cs"/>
              </a:rPr>
            </a:br>
            <a:r>
              <a:rPr lang="is-IS" sz="2800" kern="0" dirty="0" smtClean="0">
                <a:solidFill>
                  <a:srgbClr val="A80000"/>
                </a:solidFill>
                <a:latin typeface="+mj-lt"/>
                <a:ea typeface="+mj-ea"/>
                <a:cs typeface="+mj-cs"/>
              </a:rPr>
              <a:t>-dæmi </a:t>
            </a:r>
            <a:r>
              <a:rPr lang="is-IS" sz="2800" kern="0" dirty="0">
                <a:solidFill>
                  <a:srgbClr val="A80000"/>
                </a:solidFill>
                <a:latin typeface="+mj-lt"/>
                <a:ea typeface="+mj-ea"/>
                <a:cs typeface="+mj-cs"/>
              </a:rPr>
              <a:t>um árangur í vísindum 2005-2008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28794" y="2571744"/>
          <a:ext cx="5381652" cy="251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330"/>
                <a:gridCol w="1357322"/>
              </a:tblGrid>
              <a:tr h="0">
                <a:tc>
                  <a:txBody>
                    <a:bodyPr/>
                    <a:lstStyle/>
                    <a:p>
                      <a:endParaRPr lang="is-I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b="1" dirty="0" smtClean="0"/>
                        <a:t>Aukning</a:t>
                      </a:r>
                      <a:endParaRPr lang="is-I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b="1" dirty="0" smtClean="0"/>
                        <a:t>ISI greinar</a:t>
                      </a:r>
                      <a:endParaRPr lang="is-I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b="1" dirty="0" smtClean="0"/>
                        <a:t>55%</a:t>
                      </a:r>
                      <a:endParaRPr lang="is-I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b="1" dirty="0" smtClean="0"/>
                        <a:t>Önnur ritrýnd tímarit</a:t>
                      </a:r>
                      <a:endParaRPr lang="is-I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b="1" dirty="0" smtClean="0"/>
                        <a:t>31%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b="1" dirty="0" smtClean="0"/>
                        <a:t>Tilvitnanir</a:t>
                      </a:r>
                      <a:endParaRPr lang="is-I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b="1" dirty="0" smtClean="0"/>
                        <a:t>76%</a:t>
                      </a:r>
                      <a:endParaRPr lang="is-IS" b="1" dirty="0"/>
                    </a:p>
                  </a:txBody>
                  <a:tcPr/>
                </a:tc>
              </a:tr>
              <a:tr h="664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b="1" dirty="0" smtClean="0"/>
                        <a:t>Styrkir úr erlendum samkeppnissjóðum</a:t>
                      </a:r>
                      <a:endParaRPr lang="is-I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b="1" dirty="0" smtClean="0"/>
                        <a:t>58%</a:t>
                      </a:r>
                    </a:p>
                    <a:p>
                      <a:endParaRPr lang="is-I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b="1" dirty="0" smtClean="0"/>
                        <a:t>Umsóknir</a:t>
                      </a:r>
                      <a:r>
                        <a:rPr lang="is-IS" b="1" baseline="0" dirty="0" smtClean="0"/>
                        <a:t> um einkaleyfi</a:t>
                      </a:r>
                      <a:endParaRPr lang="is-I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b="1" dirty="0" smtClean="0"/>
                        <a:t>90%</a:t>
                      </a:r>
                      <a:endParaRPr lang="is-I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64"/>
            <a:ext cx="8229600" cy="1143000"/>
          </a:xfrm>
        </p:spPr>
        <p:txBody>
          <a:bodyPr/>
          <a:lstStyle/>
          <a:p>
            <a:r>
              <a:rPr lang="is-IS" sz="3200" dirty="0" smtClean="0">
                <a:solidFill>
                  <a:srgbClr val="A80000"/>
                </a:solidFill>
              </a:rPr>
              <a:t>Meginmarkmið við framkvæmd fjárlaga</a:t>
            </a:r>
            <a:endParaRPr lang="is-IS" sz="3200" dirty="0">
              <a:solidFill>
                <a:srgbClr val="A8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564" y="2117747"/>
            <a:ext cx="8229600" cy="4525963"/>
          </a:xfrm>
        </p:spPr>
        <p:txBody>
          <a:bodyPr/>
          <a:lstStyle/>
          <a:p>
            <a:r>
              <a:rPr lang="is-IS" sz="2000" dirty="0" smtClean="0"/>
              <a:t>Halda útgjöldum innan ramma </a:t>
            </a:r>
            <a:r>
              <a:rPr lang="is-IS" sz="2000" dirty="0" smtClean="0"/>
              <a:t>fjárlaga</a:t>
            </a:r>
            <a:br>
              <a:rPr lang="is-IS" sz="2000" dirty="0" smtClean="0"/>
            </a:br>
            <a:endParaRPr lang="is-IS" sz="2000" dirty="0" smtClean="0"/>
          </a:p>
          <a:p>
            <a:r>
              <a:rPr lang="is-IS" sz="2000" dirty="0" smtClean="0"/>
              <a:t>Tryggja nemendum </a:t>
            </a:r>
            <a:r>
              <a:rPr lang="is-IS" sz="2000" dirty="0" smtClean="0"/>
              <a:t>kennslu</a:t>
            </a:r>
            <a:br>
              <a:rPr lang="is-IS" sz="2000" dirty="0" smtClean="0"/>
            </a:br>
            <a:endParaRPr lang="is-IS" sz="2000" dirty="0" smtClean="0"/>
          </a:p>
          <a:p>
            <a:r>
              <a:rPr lang="is-IS" sz="2000" dirty="0" smtClean="0"/>
              <a:t>Auka árangur í </a:t>
            </a:r>
            <a:r>
              <a:rPr lang="is-IS" sz="2000" dirty="0" smtClean="0"/>
              <a:t>vísindum</a:t>
            </a:r>
          </a:p>
          <a:p>
            <a:pPr lvl="1"/>
            <a:r>
              <a:rPr lang="is-IS" sz="1600" dirty="0" smtClean="0"/>
              <a:t>Eykur  verðmætasköpun  fyrir íslenskt samfélag</a:t>
            </a:r>
          </a:p>
          <a:p>
            <a:pPr lvl="1"/>
            <a:r>
              <a:rPr lang="is-IS" sz="1600" dirty="0" smtClean="0"/>
              <a:t>Eykur möguleika á erlendu samstarfi ; </a:t>
            </a:r>
          </a:p>
          <a:p>
            <a:pPr lvl="3"/>
            <a:r>
              <a:rPr lang="is-IS" sz="1600" dirty="0" smtClean="0"/>
              <a:t>stækkar íslenskt menntakerfi án útgjalda</a:t>
            </a:r>
            <a:r>
              <a:rPr lang="is-IS" sz="1200" dirty="0" smtClean="0"/>
              <a:t/>
            </a:r>
            <a:br>
              <a:rPr lang="is-IS" sz="1200" dirty="0" smtClean="0"/>
            </a:br>
            <a:endParaRPr lang="is-IS" sz="1200" dirty="0" smtClean="0"/>
          </a:p>
          <a:p>
            <a:r>
              <a:rPr lang="is-IS" sz="2000" dirty="0" smtClean="0"/>
              <a:t>Missa ekki sjónar á stefnumarkmiðum</a:t>
            </a:r>
            <a:endParaRPr lang="is-IS" sz="2800" dirty="0" smtClean="0"/>
          </a:p>
          <a:p>
            <a:pPr lvl="1">
              <a:buNone/>
            </a:pPr>
            <a:endParaRPr lang="is-IS" dirty="0" smtClean="0"/>
          </a:p>
        </p:txBody>
      </p:sp>
      <p:pic>
        <p:nvPicPr>
          <p:cNvPr id="4" name="Picture 4" descr="nyi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8379" y="4957568"/>
            <a:ext cx="2288463" cy="154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urved Right Arrow 19"/>
          <p:cNvSpPr/>
          <p:nvPr/>
        </p:nvSpPr>
        <p:spPr>
          <a:xfrm>
            <a:off x="1000100" y="3571876"/>
            <a:ext cx="714380" cy="10001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/>
          <a:lstStyle/>
          <a:p>
            <a:r>
              <a:rPr lang="is-IS" sz="3200" dirty="0" smtClean="0">
                <a:solidFill>
                  <a:srgbClr val="A80000"/>
                </a:solidFill>
              </a:rPr>
              <a:t>Tekjur Háskóla Íslands</a:t>
            </a:r>
            <a:endParaRPr lang="is-IS" sz="3200" dirty="0">
              <a:solidFill>
                <a:srgbClr val="A8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670" y="1974871"/>
            <a:ext cx="8229600" cy="4525963"/>
          </a:xfrm>
        </p:spPr>
        <p:txBody>
          <a:bodyPr/>
          <a:lstStyle/>
          <a:p>
            <a:r>
              <a:rPr lang="is-IS" sz="2400" dirty="0" smtClean="0"/>
              <a:t>Ríkisframlag  </a:t>
            </a:r>
            <a:r>
              <a:rPr lang="is-IS" sz="2400" b="1" dirty="0" smtClean="0">
                <a:solidFill>
                  <a:srgbClr val="A80000"/>
                </a:solidFill>
              </a:rPr>
              <a:t>65</a:t>
            </a:r>
            <a:r>
              <a:rPr lang="is-IS" sz="2400" b="1" dirty="0" smtClean="0">
                <a:solidFill>
                  <a:srgbClr val="A80000"/>
                </a:solidFill>
              </a:rPr>
              <a:t>%</a:t>
            </a:r>
            <a:endParaRPr lang="is-IS" sz="2400" b="1" dirty="0" smtClean="0">
              <a:solidFill>
                <a:srgbClr val="A80000"/>
              </a:solidFill>
            </a:endParaRPr>
          </a:p>
          <a:p>
            <a:pPr lvl="1"/>
            <a:r>
              <a:rPr lang="is-IS" sz="2000" dirty="0" smtClean="0"/>
              <a:t>Kennsla; </a:t>
            </a:r>
            <a:r>
              <a:rPr lang="is-IS" sz="2000" dirty="0" smtClean="0"/>
              <a:t> 7 reikniflokkar</a:t>
            </a:r>
            <a:endParaRPr lang="is-IS" sz="2000" dirty="0" smtClean="0"/>
          </a:p>
          <a:p>
            <a:pPr lvl="1"/>
            <a:r>
              <a:rPr lang="is-IS" sz="2000" dirty="0" smtClean="0"/>
              <a:t>Rannsóknir</a:t>
            </a:r>
          </a:p>
          <a:p>
            <a:pPr lvl="1"/>
            <a:r>
              <a:rPr lang="is-IS" sz="2000" dirty="0" smtClean="0"/>
              <a:t>Afkastatengdur s</a:t>
            </a:r>
            <a:r>
              <a:rPr lang="is-IS" sz="2000" dirty="0" smtClean="0"/>
              <a:t>amningur vegna </a:t>
            </a:r>
            <a:r>
              <a:rPr lang="is-IS" sz="2000" dirty="0" smtClean="0"/>
              <a:t>S</a:t>
            </a:r>
            <a:r>
              <a:rPr lang="is-IS" sz="2000" dirty="0" smtClean="0"/>
              <a:t>tefnu HÍ 2006-2011</a:t>
            </a:r>
          </a:p>
          <a:p>
            <a:pPr lvl="1">
              <a:buNone/>
            </a:pPr>
            <a:r>
              <a:rPr lang="is-IS" sz="2000" dirty="0" smtClean="0"/>
              <a:t>	</a:t>
            </a:r>
            <a:r>
              <a:rPr lang="is-IS" sz="2000" dirty="0" smtClean="0"/>
              <a:t>	</a:t>
            </a:r>
            <a:r>
              <a:rPr lang="is-IS" sz="2000" b="1" i="1" dirty="0" smtClean="0"/>
              <a:t>-Hefur verið frestað</a:t>
            </a:r>
            <a:endParaRPr lang="is-IS" sz="2000" b="1" i="1" dirty="0" smtClean="0"/>
          </a:p>
          <a:p>
            <a:pPr lvl="1"/>
            <a:endParaRPr lang="is-IS" sz="2000" dirty="0" smtClean="0"/>
          </a:p>
          <a:p>
            <a:r>
              <a:rPr lang="is-IS" sz="2400" dirty="0" smtClean="0"/>
              <a:t>Sértekjur  </a:t>
            </a:r>
            <a:r>
              <a:rPr lang="is-IS" sz="2400" b="1" dirty="0" smtClean="0">
                <a:solidFill>
                  <a:srgbClr val="A80000"/>
                </a:solidFill>
              </a:rPr>
              <a:t>35%</a:t>
            </a:r>
            <a:endParaRPr lang="is-IS" sz="2400" b="1" dirty="0" smtClean="0">
              <a:solidFill>
                <a:srgbClr val="A80000"/>
              </a:solidFill>
            </a:endParaRPr>
          </a:p>
          <a:p>
            <a:pPr lvl="1"/>
            <a:r>
              <a:rPr lang="is-IS" sz="2000" dirty="0" smtClean="0"/>
              <a:t>Styrkir úr samkeppnissjóðum – </a:t>
            </a:r>
            <a:r>
              <a:rPr lang="is-IS" sz="1800" dirty="0" smtClean="0"/>
              <a:t>innlendir, erlendir</a:t>
            </a:r>
            <a:endParaRPr lang="is-IS" sz="2000" dirty="0" smtClean="0"/>
          </a:p>
          <a:p>
            <a:pPr lvl="1"/>
            <a:r>
              <a:rPr lang="is-IS" sz="2000" dirty="0" smtClean="0"/>
              <a:t>Styrktarsjóðir</a:t>
            </a:r>
          </a:p>
          <a:p>
            <a:pPr lvl="1"/>
            <a:r>
              <a:rPr lang="is-IS" sz="2000" dirty="0" smtClean="0"/>
              <a:t>Framlag  atvinnulífs</a:t>
            </a:r>
          </a:p>
          <a:p>
            <a:pPr lvl="1"/>
            <a:r>
              <a:rPr lang="is-IS" sz="2000" dirty="0" smtClean="0"/>
              <a:t>Þjónusturannsóknir</a:t>
            </a:r>
          </a:p>
        </p:txBody>
      </p:sp>
      <p:pic>
        <p:nvPicPr>
          <p:cNvPr id="4" name="Picture 2" descr="Mynd af stef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428736"/>
            <a:ext cx="1500198" cy="1494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A80000"/>
                </a:solidFill>
              </a:rPr>
              <a:t>Tekjur</a:t>
            </a:r>
            <a:r>
              <a:rPr lang="en-US" sz="3200" dirty="0" smtClean="0">
                <a:solidFill>
                  <a:srgbClr val="A80000"/>
                </a:solidFill>
              </a:rPr>
              <a:t> </a:t>
            </a:r>
            <a:r>
              <a:rPr lang="en-US" sz="3200" dirty="0" err="1" smtClean="0">
                <a:solidFill>
                  <a:srgbClr val="A80000"/>
                </a:solidFill>
              </a:rPr>
              <a:t>Háskóla</a:t>
            </a:r>
            <a:r>
              <a:rPr lang="en-US" sz="3200" dirty="0" smtClean="0">
                <a:solidFill>
                  <a:srgbClr val="A80000"/>
                </a:solidFill>
              </a:rPr>
              <a:t> </a:t>
            </a:r>
            <a:r>
              <a:rPr lang="en-US" sz="3200" dirty="0" err="1" smtClean="0">
                <a:solidFill>
                  <a:srgbClr val="A80000"/>
                </a:solidFill>
              </a:rPr>
              <a:t>Íslands</a:t>
            </a:r>
            <a:r>
              <a:rPr lang="en-US" sz="3200" dirty="0" smtClean="0">
                <a:solidFill>
                  <a:srgbClr val="A80000"/>
                </a:solidFill>
              </a:rPr>
              <a:t> 2009</a:t>
            </a:r>
            <a:endParaRPr lang="is-I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7506" y="2189185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is-IS" sz="2800" dirty="0" smtClean="0"/>
              <a:t>Ríkisframlag</a:t>
            </a:r>
            <a:endParaRPr lang="is-IS" sz="2800" dirty="0" smtClean="0">
              <a:solidFill>
                <a:srgbClr val="A80000"/>
              </a:solidFill>
            </a:endParaRPr>
          </a:p>
          <a:p>
            <a:pPr lvl="1"/>
            <a:r>
              <a:rPr lang="is-IS" sz="2400" dirty="0" err="1" smtClean="0">
                <a:solidFill>
                  <a:srgbClr val="A80000"/>
                </a:solidFill>
              </a:rPr>
              <a:t>mkr</a:t>
            </a:r>
            <a:r>
              <a:rPr lang="is-IS" sz="2400" dirty="0" smtClean="0">
                <a:solidFill>
                  <a:srgbClr val="A80000"/>
                </a:solidFill>
              </a:rPr>
              <a:t>. </a:t>
            </a:r>
            <a:r>
              <a:rPr lang="is-IS" sz="2400" dirty="0" smtClean="0">
                <a:solidFill>
                  <a:srgbClr val="A80000"/>
                </a:solidFill>
              </a:rPr>
              <a:t>9.088.100</a:t>
            </a:r>
            <a:endParaRPr lang="is-IS" sz="2400" dirty="0" smtClean="0">
              <a:solidFill>
                <a:srgbClr val="A80000"/>
              </a:solidFill>
            </a:endParaRPr>
          </a:p>
          <a:p>
            <a:pPr lvl="1"/>
            <a:endParaRPr lang="is-IS" sz="2400" dirty="0" smtClean="0"/>
          </a:p>
          <a:p>
            <a:pPr>
              <a:buNone/>
            </a:pPr>
            <a:r>
              <a:rPr lang="is-IS" sz="2800" dirty="0" smtClean="0"/>
              <a:t>Sértekjur</a:t>
            </a:r>
            <a:endParaRPr lang="is-IS" sz="2800" dirty="0" smtClean="0">
              <a:solidFill>
                <a:srgbClr val="A80000"/>
              </a:solidFill>
            </a:endParaRPr>
          </a:p>
          <a:p>
            <a:pPr lvl="1"/>
            <a:r>
              <a:rPr lang="is-IS" sz="2400" dirty="0" err="1" smtClean="0">
                <a:solidFill>
                  <a:srgbClr val="A80000"/>
                </a:solidFill>
              </a:rPr>
              <a:t>mkr</a:t>
            </a:r>
            <a:r>
              <a:rPr lang="is-IS" sz="2400" dirty="0" smtClean="0">
                <a:solidFill>
                  <a:srgbClr val="A80000"/>
                </a:solidFill>
              </a:rPr>
              <a:t>. 6.058.750 </a:t>
            </a:r>
            <a:r>
              <a:rPr lang="is-IS" sz="2000" dirty="0" smtClean="0"/>
              <a:t>(áætlað)</a:t>
            </a:r>
          </a:p>
          <a:p>
            <a:endParaRPr lang="is-IS" sz="2800" dirty="0" smtClean="0">
              <a:solidFill>
                <a:srgbClr val="A80000"/>
              </a:solidFill>
            </a:endParaRPr>
          </a:p>
          <a:p>
            <a:pPr>
              <a:buNone/>
            </a:pPr>
            <a:r>
              <a:rPr lang="is-IS" sz="2800" dirty="0" smtClean="0"/>
              <a:t>Rekstrartekjur samtals: </a:t>
            </a:r>
            <a:r>
              <a:rPr lang="is-IS" sz="2800" dirty="0" err="1" smtClean="0">
                <a:solidFill>
                  <a:srgbClr val="A80000"/>
                </a:solidFill>
              </a:rPr>
              <a:t>mkr</a:t>
            </a:r>
            <a:r>
              <a:rPr lang="is-IS" sz="2800" dirty="0" smtClean="0">
                <a:solidFill>
                  <a:srgbClr val="A80000"/>
                </a:solidFill>
              </a:rPr>
              <a:t>. 15.146.850</a:t>
            </a:r>
          </a:p>
          <a:p>
            <a:endParaRPr lang="is-IS" sz="2800" dirty="0" smtClean="0">
              <a:solidFill>
                <a:srgbClr val="A80000"/>
              </a:solidFill>
            </a:endParaRPr>
          </a:p>
          <a:p>
            <a:endParaRPr lang="is-IS" dirty="0"/>
          </a:p>
        </p:txBody>
      </p:sp>
      <p:pic>
        <p:nvPicPr>
          <p:cNvPr id="4" name="Picture 5" descr="MANNLIF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643314"/>
            <a:ext cx="2000263" cy="30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p_forsida_innsida_allirlitir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  <p:pic>
        <p:nvPicPr>
          <p:cNvPr id="2051" name="Picture 7" descr="254x14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050" y="1020763"/>
            <a:ext cx="7073900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857240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 eaLnBrk="0" hangingPunct="0"/>
            <a:r>
              <a:rPr lang="is-IS" altLang="ko-KR" sz="2800" dirty="0" smtClean="0">
                <a:solidFill>
                  <a:srgbClr val="A80000"/>
                </a:solidFill>
              </a:rPr>
              <a:t>Útfærsla niðurskurðar 2009</a:t>
            </a:r>
            <a:endParaRPr kumimoji="0" lang="is-I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71536" y="1600200"/>
            <a:ext cx="91440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is-I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is-I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s-I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s-I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Hagræðing og aðhald í launakostnaði</a:t>
            </a:r>
            <a:r>
              <a:rPr lang="is-IS" noProof="0" dirty="0" smtClean="0">
                <a:latin typeface="+mn-lt"/>
              </a:rPr>
              <a:t>; </a:t>
            </a:r>
            <a:r>
              <a:rPr kumimoji="0" lang="is-I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7%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s-I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Endurskipulagning námskeiða				125 </a:t>
            </a:r>
            <a:r>
              <a:rPr kumimoji="0" lang="is-I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mkr</a:t>
            </a:r>
            <a:endParaRPr kumimoji="0" lang="is-I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s-I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Endurskoðun yfirvinnu og fastlaunasamninga		245 </a:t>
            </a:r>
            <a:r>
              <a:rPr kumimoji="0" lang="is-I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mkr</a:t>
            </a:r>
            <a:endParaRPr kumimoji="0" lang="is-I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s-I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Tilfærsla á starfsþáttum				120 </a:t>
            </a:r>
            <a:r>
              <a:rPr kumimoji="0" lang="is-I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mkr</a:t>
            </a:r>
            <a:endParaRPr kumimoji="0" lang="is-I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s-I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</a:t>
            </a:r>
            <a:r>
              <a:rPr lang="is-IS" b="1" dirty="0" smtClean="0">
                <a:latin typeface="+mn-lt"/>
              </a:rPr>
              <a:t>Samtals</a:t>
            </a:r>
            <a:r>
              <a:rPr lang="is-IS" dirty="0" smtClean="0">
                <a:latin typeface="+mn-lt"/>
              </a:rPr>
              <a:t> 	</a:t>
            </a:r>
            <a:r>
              <a:rPr kumimoji="0" lang="is-I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490 </a:t>
            </a:r>
            <a:r>
              <a:rPr kumimoji="0" lang="is-I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mkr</a:t>
            </a:r>
            <a:r>
              <a:rPr kumimoji="0" lang="is-I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s-I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s-I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Aðhald vegna </a:t>
            </a:r>
            <a:r>
              <a:rPr kumimoji="0" lang="is-I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rannsóknaleyfa og ferðalaga </a:t>
            </a:r>
            <a:r>
              <a:rPr kumimoji="0" lang="is-I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erlendis	</a:t>
            </a:r>
            <a:r>
              <a:rPr kumimoji="0" lang="is-I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100 </a:t>
            </a:r>
            <a:r>
              <a:rPr kumimoji="0" lang="is-I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mkr</a:t>
            </a:r>
            <a:endParaRPr kumimoji="0" lang="is-I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s-I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Endurnýjun tækja og tölvubúnaðar			</a:t>
            </a:r>
            <a:r>
              <a:rPr kumimoji="0" lang="is-I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80 </a:t>
            </a:r>
            <a:r>
              <a:rPr kumimoji="0" lang="is-I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mkr</a:t>
            </a:r>
            <a:endParaRPr kumimoji="0" lang="is-I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s-I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Frestun á framkvæmd hluta árangurstengds samnings	290 </a:t>
            </a:r>
            <a:r>
              <a:rPr kumimoji="0" lang="is-I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mkr</a:t>
            </a:r>
            <a:endParaRPr kumimoji="0" lang="is-I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is-IS" dirty="0" smtClean="0">
                <a:latin typeface="+mn-lt"/>
              </a:rPr>
              <a:t>Aukinn krafa um niðurskurð á miðju ári</a:t>
            </a:r>
            <a:r>
              <a:rPr lang="is-IS" noProof="0" dirty="0" smtClean="0">
                <a:solidFill>
                  <a:srgbClr val="A80000"/>
                </a:solidFill>
                <a:latin typeface="+mn-lt"/>
              </a:rPr>
              <a:t>			</a:t>
            </a:r>
            <a:r>
              <a:rPr lang="is-IS" noProof="0" dirty="0" smtClean="0">
                <a:latin typeface="+mn-lt"/>
              </a:rPr>
              <a:t>100 </a:t>
            </a:r>
            <a:r>
              <a:rPr lang="is-IS" noProof="0" dirty="0" err="1" smtClean="0">
                <a:latin typeface="+mn-lt"/>
              </a:rPr>
              <a:t>mkr</a:t>
            </a:r>
            <a:endParaRPr lang="is-IS" noProof="0" dirty="0" smtClean="0"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s-IS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s-IS" sz="16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(fastlaunasamningar, frestun viðhalds, niðurfelling námskeiða)</a:t>
            </a:r>
            <a:endParaRPr kumimoji="0" lang="is-I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</a:pPr>
            <a:r>
              <a:rPr kumimoji="0" lang="is-I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</a:t>
            </a:r>
            <a:r>
              <a:rPr lang="is-IS" b="1" dirty="0" smtClean="0"/>
              <a:t> </a:t>
            </a:r>
            <a:r>
              <a:rPr lang="is-IS" sz="2000" b="1" dirty="0" smtClean="0">
                <a:solidFill>
                  <a:srgbClr val="A80000"/>
                </a:solidFill>
                <a:latin typeface="+mn-lt"/>
              </a:rPr>
              <a:t>Samtals</a:t>
            </a:r>
            <a:r>
              <a:rPr lang="is-IS" sz="2000" dirty="0" smtClean="0">
                <a:solidFill>
                  <a:srgbClr val="A80000"/>
                </a:solidFill>
              </a:rPr>
              <a:t> </a:t>
            </a:r>
            <a:r>
              <a:rPr lang="is-IS" sz="2000" b="1" dirty="0" smtClean="0">
                <a:solidFill>
                  <a:srgbClr val="A80000"/>
                </a:solidFill>
                <a:latin typeface="+mn-lt"/>
              </a:rPr>
              <a:t>1.0</a:t>
            </a:r>
            <a:r>
              <a:rPr kumimoji="0" lang="is-I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 </a:t>
            </a:r>
            <a:r>
              <a:rPr kumimoji="0" lang="is-I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8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</a:t>
            </a:r>
            <a:endParaRPr kumimoji="0" lang="is-IS" sz="2000" b="1" i="0" u="none" strike="noStrike" kern="1200" cap="none" spc="0" normalizeH="0" baseline="0" noProof="0" dirty="0" smtClean="0">
              <a:ln>
                <a:noFill/>
              </a:ln>
              <a:solidFill>
                <a:srgbClr val="A8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s-I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s-I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457200" y="357188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 eaLnBrk="0" hangingPunct="0">
              <a:defRPr/>
            </a:pPr>
            <a:r>
              <a:rPr lang="is-IS" sz="2800" b="1" kern="0" dirty="0">
                <a:latin typeface="Frutiger-Light" pitchFamily="-106" charset="0"/>
                <a:ea typeface="+mj-ea"/>
                <a:cs typeface="+mj-cs"/>
                <a:sym typeface="Interstate-Regular" pitchFamily="1" charset="0"/>
              </a:rPr>
              <a:t/>
            </a:r>
            <a:br>
              <a:rPr lang="is-IS" sz="2800" b="1" kern="0" dirty="0">
                <a:latin typeface="Frutiger-Light" pitchFamily="-106" charset="0"/>
                <a:ea typeface="+mj-ea"/>
                <a:cs typeface="+mj-cs"/>
                <a:sym typeface="Interstate-Regular" pitchFamily="1" charset="0"/>
              </a:rPr>
            </a:br>
            <a:endParaRPr lang="en-US" sz="2000" b="1" kern="0" dirty="0">
              <a:latin typeface="Frutiger-Light" pitchFamily="-106" charset="0"/>
              <a:ea typeface="+mj-ea"/>
              <a:cs typeface="+mj-cs"/>
              <a:sym typeface="Interstate-Regular" pitchFamily="1" charset="0"/>
            </a:endParaRPr>
          </a:p>
        </p:txBody>
      </p:sp>
      <p:pic>
        <p:nvPicPr>
          <p:cNvPr id="3" name="Picture 4" descr="Askja_c_Oddur_Benediktss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396091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57818" y="2928934"/>
            <a:ext cx="314325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is-IS" sz="1200" dirty="0" smtClean="0"/>
              <a:t>Heildarfjöldi nemenda: 14.000</a:t>
            </a:r>
          </a:p>
          <a:p>
            <a:pPr algn="r">
              <a:defRPr/>
            </a:pPr>
            <a:r>
              <a:rPr lang="is-IS" sz="1200" dirty="0" smtClean="0">
                <a:solidFill>
                  <a:srgbClr val="002060"/>
                </a:solidFill>
              </a:rPr>
              <a:t>	Grunnnám: 10.262</a:t>
            </a:r>
          </a:p>
          <a:p>
            <a:pPr algn="r">
              <a:defRPr/>
            </a:pPr>
            <a:r>
              <a:rPr lang="is-IS" sz="1200" dirty="0" smtClean="0">
                <a:solidFill>
                  <a:srgbClr val="0070C0"/>
                </a:solidFill>
              </a:rPr>
              <a:t>	Meistaranám:  3.360</a:t>
            </a:r>
          </a:p>
          <a:p>
            <a:pPr algn="r">
              <a:defRPr/>
            </a:pPr>
            <a:r>
              <a:rPr lang="is-I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Doktorsnám: 378</a:t>
            </a:r>
            <a:endParaRPr lang="is-I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4857752" y="571480"/>
          <a:ext cx="3786214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Haskolatorg_Hama_og_fyrsta_hae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929066"/>
            <a:ext cx="3357586" cy="257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ontent Placeholder 13"/>
          <p:cNvGraphicFramePr>
            <a:graphicFrameLocks/>
          </p:cNvGraphicFramePr>
          <p:nvPr/>
        </p:nvGraphicFramePr>
        <p:xfrm>
          <a:off x="3643306" y="3857628"/>
          <a:ext cx="5354668" cy="2768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0"/>
          </a:xfrm>
        </p:spPr>
        <p:txBody>
          <a:bodyPr/>
          <a:lstStyle/>
          <a:p>
            <a:pPr lvl="0"/>
            <a:r>
              <a:rPr lang="is-IS" altLang="ko-KR" sz="2800" dirty="0" smtClean="0">
                <a:solidFill>
                  <a:srgbClr val="A80000"/>
                </a:solidFill>
              </a:rPr>
              <a:t>Útfærsla niðurskurðar 2010 - í vinnslu</a:t>
            </a:r>
            <a:r>
              <a:rPr lang="is-IS" altLang="ko-KR" sz="4800" b="1" dirty="0" smtClean="0">
                <a:solidFill>
                  <a:srgbClr val="A80000"/>
                </a:solidFill>
              </a:rPr>
              <a:t/>
            </a:r>
            <a:br>
              <a:rPr lang="is-IS" altLang="ko-KR" sz="4800" b="1" dirty="0" smtClean="0">
                <a:solidFill>
                  <a:srgbClr val="A80000"/>
                </a:solidFill>
              </a:rPr>
            </a:br>
            <a:endParaRPr lang="is-IS" dirty="0"/>
          </a:p>
        </p:txBody>
      </p:sp>
      <p:sp>
        <p:nvSpPr>
          <p:cNvPr id="4" name="TextBox 3"/>
          <p:cNvSpPr txBox="1"/>
          <p:nvPr/>
        </p:nvSpPr>
        <p:spPr>
          <a:xfrm>
            <a:off x="1476786" y="1607187"/>
            <a:ext cx="6381362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600" b="1" dirty="0" err="1" smtClean="0"/>
              <a:t>Sameiginleg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útgjöld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lækkuð</a:t>
            </a:r>
            <a:r>
              <a:rPr lang="en-US" sz="1600" b="1" dirty="0" smtClean="0"/>
              <a:t> um 4% </a:t>
            </a:r>
            <a:r>
              <a:rPr lang="en-US" sz="1600" b="1" dirty="0" err="1" smtClean="0"/>
              <a:t>frá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fyrra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ári</a:t>
            </a:r>
            <a:endParaRPr lang="en-US" sz="1600" b="1" dirty="0" smtClean="0"/>
          </a:p>
          <a:p>
            <a:pPr lvl="0"/>
            <a:endParaRPr lang="is-IS" sz="1600" dirty="0" smtClean="0"/>
          </a:p>
          <a:p>
            <a:pPr lvl="0"/>
            <a:r>
              <a:rPr lang="en-US" sz="1600" b="1" dirty="0" err="1" smtClean="0"/>
              <a:t>Útgjöld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fræðasviða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lækkuð</a:t>
            </a:r>
            <a:r>
              <a:rPr lang="en-US" sz="1600" b="1" dirty="0" smtClean="0"/>
              <a:t> um 4% </a:t>
            </a:r>
            <a:r>
              <a:rPr lang="en-US" sz="1600" b="1" dirty="0" err="1" smtClean="0"/>
              <a:t>frá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fyrra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ári</a:t>
            </a:r>
            <a:r>
              <a:rPr lang="en-US" sz="1600" b="1" dirty="0" smtClean="0"/>
              <a:t>   </a:t>
            </a:r>
            <a:endParaRPr lang="is-IS" sz="1600" dirty="0" smtClean="0"/>
          </a:p>
          <a:p>
            <a:r>
              <a:rPr lang="en-US" sz="1600" b="1" dirty="0" err="1" smtClean="0"/>
              <a:t>Hagræðing</a:t>
            </a:r>
            <a:r>
              <a:rPr lang="en-US" sz="1600" b="1" dirty="0" smtClean="0"/>
              <a:t> </a:t>
            </a:r>
            <a:r>
              <a:rPr lang="en-US" sz="1600" b="1" dirty="0" smtClean="0"/>
              <a:t>í </a:t>
            </a:r>
            <a:r>
              <a:rPr lang="en-US" sz="1600" b="1" dirty="0" err="1" smtClean="0"/>
              <a:t>kennslu</a:t>
            </a:r>
            <a:r>
              <a:rPr lang="en-US" sz="1600" b="1" dirty="0" smtClean="0"/>
              <a:t> ; </a:t>
            </a:r>
            <a:r>
              <a:rPr lang="en-US" sz="1600" b="1" dirty="0" err="1" smtClean="0"/>
              <a:t>samhæfðar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sértækar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aðgerðir</a:t>
            </a:r>
            <a:endParaRPr lang="en-US" sz="1600" b="1" dirty="0" smtClean="0"/>
          </a:p>
          <a:p>
            <a:endParaRPr lang="is-IS" sz="1600" dirty="0" smtClean="0"/>
          </a:p>
          <a:p>
            <a:pPr lvl="0"/>
            <a:r>
              <a:rPr lang="en-US" sz="1600" b="1" dirty="0" err="1" smtClean="0"/>
              <a:t>Launalækkun</a:t>
            </a:r>
            <a:r>
              <a:rPr lang="en-US" sz="1600" b="1" dirty="0" smtClean="0"/>
              <a:t> :  </a:t>
            </a:r>
            <a:endParaRPr lang="is-IS" sz="1600" dirty="0" smtClean="0"/>
          </a:p>
          <a:p>
            <a:pPr lvl="1"/>
            <a:r>
              <a:rPr lang="en-US" sz="1600" b="1" dirty="0" err="1" smtClean="0"/>
              <a:t>Heildarlaun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undir</a:t>
            </a:r>
            <a:r>
              <a:rPr lang="en-US" sz="1600" b="1" dirty="0" smtClean="0"/>
              <a:t> 350 </a:t>
            </a:r>
            <a:r>
              <a:rPr lang="en-US" sz="1600" b="1" dirty="0" err="1" smtClean="0"/>
              <a:t>þkr</a:t>
            </a:r>
            <a:r>
              <a:rPr lang="en-US" sz="1600" b="1" dirty="0" smtClean="0"/>
              <a:t>/</a:t>
            </a:r>
            <a:r>
              <a:rPr lang="en-US" sz="1600" b="1" dirty="0" err="1" smtClean="0"/>
              <a:t>mán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óskert</a:t>
            </a:r>
            <a:r>
              <a:rPr lang="en-US" sz="1600" b="1" dirty="0" smtClean="0"/>
              <a:t> </a:t>
            </a:r>
            <a:endParaRPr lang="is-IS" sz="1600" dirty="0" smtClean="0"/>
          </a:p>
          <a:p>
            <a:pPr lvl="1"/>
            <a:r>
              <a:rPr lang="en-US" sz="1600" b="1" dirty="0" err="1" smtClean="0"/>
              <a:t>Heildarlaun</a:t>
            </a:r>
            <a:r>
              <a:rPr lang="en-US" sz="1600" b="1" dirty="0" smtClean="0"/>
              <a:t> 350 - 500 </a:t>
            </a:r>
            <a:r>
              <a:rPr lang="en-US" sz="1600" b="1" dirty="0" err="1" smtClean="0"/>
              <a:t>þkr</a:t>
            </a:r>
            <a:r>
              <a:rPr lang="en-US" sz="1600" b="1" dirty="0" smtClean="0"/>
              <a:t>/</a:t>
            </a:r>
            <a:r>
              <a:rPr lang="en-US" sz="1600" b="1" dirty="0" err="1" smtClean="0"/>
              <a:t>mán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lækkuð</a:t>
            </a:r>
            <a:r>
              <a:rPr lang="en-US" sz="1600" b="1" dirty="0" smtClean="0"/>
              <a:t> um 4% </a:t>
            </a:r>
            <a:endParaRPr lang="is-IS" sz="1600" dirty="0" smtClean="0"/>
          </a:p>
          <a:p>
            <a:pPr lvl="1"/>
            <a:r>
              <a:rPr lang="en-US" sz="1600" b="1" dirty="0" err="1" smtClean="0"/>
              <a:t>Heildarlaun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yfir</a:t>
            </a:r>
            <a:r>
              <a:rPr lang="en-US" sz="1600" b="1" dirty="0" smtClean="0"/>
              <a:t> 500 </a:t>
            </a:r>
            <a:r>
              <a:rPr lang="en-US" sz="1600" b="1" dirty="0" err="1" smtClean="0"/>
              <a:t>þkr</a:t>
            </a:r>
            <a:r>
              <a:rPr lang="en-US" sz="1600" b="1" dirty="0" smtClean="0"/>
              <a:t>/</a:t>
            </a:r>
            <a:r>
              <a:rPr lang="en-US" sz="1600" b="1" dirty="0" err="1" smtClean="0"/>
              <a:t>mán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lækkuð</a:t>
            </a:r>
            <a:r>
              <a:rPr lang="en-US" sz="1600" b="1" dirty="0" smtClean="0"/>
              <a:t> um 6</a:t>
            </a:r>
            <a:r>
              <a:rPr lang="en-US" sz="1600" b="1" dirty="0" smtClean="0"/>
              <a:t>%</a:t>
            </a:r>
          </a:p>
          <a:p>
            <a:pPr lvl="1"/>
            <a:endParaRPr lang="is-IS" sz="1600" dirty="0" smtClean="0"/>
          </a:p>
          <a:p>
            <a:pPr marL="0" lvl="1"/>
            <a:r>
              <a:rPr lang="en-US" sz="1600" b="1" dirty="0" err="1" smtClean="0"/>
              <a:t>Aukinn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sparnaður</a:t>
            </a:r>
            <a:r>
              <a:rPr lang="en-US" sz="1600" b="1" dirty="0" smtClean="0"/>
              <a:t> í </a:t>
            </a:r>
            <a:r>
              <a:rPr lang="en-US" sz="1600" b="1" dirty="0" err="1" smtClean="0"/>
              <a:t>rekstri</a:t>
            </a:r>
            <a:r>
              <a:rPr lang="en-US" sz="1600" b="1" dirty="0" smtClean="0"/>
              <a:t> – </a:t>
            </a:r>
            <a:r>
              <a:rPr lang="en-US" sz="1400" b="1" dirty="0" err="1" smtClean="0"/>
              <a:t>pappír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prentun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ljósritun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ræsting</a:t>
            </a:r>
            <a:r>
              <a:rPr lang="en-US" sz="1400" b="1" dirty="0" smtClean="0"/>
              <a:t>, </a:t>
            </a:r>
            <a:r>
              <a:rPr lang="en-US" sz="1400" b="1" dirty="0" smtClean="0"/>
              <a:t>o</a:t>
            </a:r>
          </a:p>
          <a:p>
            <a:pPr marL="0" lvl="1"/>
            <a:r>
              <a:rPr lang="en-US" sz="1400" b="1" dirty="0" err="1" smtClean="0"/>
              <a:t>rkukostnaður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viðhald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fasteigna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ofl</a:t>
            </a:r>
            <a:r>
              <a:rPr lang="en-US" sz="1400" b="1" dirty="0" smtClean="0"/>
              <a:t>. </a:t>
            </a:r>
          </a:p>
          <a:p>
            <a:pPr marL="0" lvl="1"/>
            <a:endParaRPr lang="is-IS" sz="1600" dirty="0" smtClean="0"/>
          </a:p>
          <a:p>
            <a:pPr lvl="0"/>
            <a:r>
              <a:rPr lang="is-IS" sz="1600" b="1" dirty="0" smtClean="0"/>
              <a:t>Þátttaka starfsmanna, nemenda.</a:t>
            </a:r>
            <a:endParaRPr lang="is-IS" sz="1600" dirty="0" smtClean="0"/>
          </a:p>
          <a:p>
            <a:r>
              <a:rPr lang="is-IS" sz="1600" b="1" dirty="0" smtClean="0"/>
              <a:t>	Verkefni </a:t>
            </a:r>
            <a:r>
              <a:rPr lang="is-IS" sz="1600" b="1" dirty="0" smtClean="0"/>
              <a:t>á netinu: </a:t>
            </a:r>
            <a:r>
              <a:rPr lang="is-IS" sz="1600" b="1" i="1" dirty="0" smtClean="0"/>
              <a:t>Átt þú </a:t>
            </a:r>
            <a:r>
              <a:rPr lang="is-IS" sz="1600" b="1" i="1" dirty="0" smtClean="0"/>
              <a:t>sparnaðarráð ?</a:t>
            </a:r>
          </a:p>
          <a:p>
            <a:r>
              <a:rPr lang="is-IS" sz="1600" b="1" i="1" dirty="0" smtClean="0"/>
              <a:t> </a:t>
            </a:r>
            <a:endParaRPr lang="is-IS" sz="1600" dirty="0" smtClean="0"/>
          </a:p>
          <a:p>
            <a:pPr lvl="0"/>
            <a:r>
              <a:rPr lang="en-US" sz="1600" b="1" dirty="0" err="1" smtClean="0"/>
              <a:t>Viðræður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við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aðra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háskóla</a:t>
            </a:r>
            <a:r>
              <a:rPr lang="en-US" sz="1600" b="1" dirty="0" smtClean="0"/>
              <a:t> um </a:t>
            </a:r>
            <a:r>
              <a:rPr lang="en-US" sz="1600" b="1" dirty="0" err="1" smtClean="0"/>
              <a:t>leiðir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til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að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nýta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betur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opinbert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fé</a:t>
            </a:r>
            <a:endParaRPr lang="is-IS" sz="1600" dirty="0" smtClean="0"/>
          </a:p>
          <a:p>
            <a:r>
              <a:rPr lang="is-IS" sz="1600" b="1" dirty="0" smtClean="0"/>
              <a:t> </a:t>
            </a:r>
            <a:endParaRPr lang="is-IS" sz="1600" dirty="0" smtClean="0"/>
          </a:p>
          <a:p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142992"/>
            <a:ext cx="8572560" cy="1357314"/>
          </a:xfrm>
        </p:spPr>
        <p:txBody>
          <a:bodyPr/>
          <a:lstStyle/>
          <a:p>
            <a:r>
              <a:rPr lang="is-IS" dirty="0" smtClean="0">
                <a:solidFill>
                  <a:srgbClr val="A80000"/>
                </a:solidFill>
              </a:rPr>
              <a:t>2 fyrir 1 !</a:t>
            </a:r>
            <a:br>
              <a:rPr lang="is-IS" dirty="0" smtClean="0">
                <a:solidFill>
                  <a:srgbClr val="A80000"/>
                </a:solidFill>
              </a:rPr>
            </a:br>
            <a:r>
              <a:rPr lang="is-IS" sz="2800" dirty="0" smtClean="0">
                <a:solidFill>
                  <a:srgbClr val="A80000"/>
                </a:solidFill>
              </a:rPr>
              <a:t>Samkvæmt fjárlagafrumvarpi 2010 verður </a:t>
            </a:r>
            <a:r>
              <a:rPr lang="is-IS" sz="2800" i="1" dirty="0" smtClean="0">
                <a:solidFill>
                  <a:srgbClr val="A80000"/>
                </a:solidFill>
              </a:rPr>
              <a:t>nýi</a:t>
            </a:r>
            <a:r>
              <a:rPr lang="is-IS" sz="2800" dirty="0" smtClean="0">
                <a:solidFill>
                  <a:srgbClr val="A80000"/>
                </a:solidFill>
              </a:rPr>
              <a:t> HÍ </a:t>
            </a:r>
            <a:r>
              <a:rPr lang="is-IS" sz="2800" dirty="0" smtClean="0">
                <a:solidFill>
                  <a:srgbClr val="A80000"/>
                </a:solidFill>
              </a:rPr>
              <a:t>rekinn fyrir jafngildi fjárveitinga </a:t>
            </a:r>
            <a:r>
              <a:rPr lang="is-IS" sz="2800" i="1" dirty="0" smtClean="0">
                <a:solidFill>
                  <a:srgbClr val="A80000"/>
                </a:solidFill>
              </a:rPr>
              <a:t>fyrir</a:t>
            </a:r>
            <a:r>
              <a:rPr lang="is-IS" sz="2800" dirty="0" smtClean="0">
                <a:solidFill>
                  <a:srgbClr val="A80000"/>
                </a:solidFill>
              </a:rPr>
              <a:t> sameiningu </a:t>
            </a:r>
            <a:r>
              <a:rPr lang="is-IS" sz="2800" i="1" dirty="0" smtClean="0">
                <a:solidFill>
                  <a:srgbClr val="A80000"/>
                </a:solidFill>
              </a:rPr>
              <a:t>gamla</a:t>
            </a:r>
            <a:r>
              <a:rPr lang="is-IS" sz="2800" dirty="0" smtClean="0">
                <a:solidFill>
                  <a:srgbClr val="A80000"/>
                </a:solidFill>
              </a:rPr>
              <a:t> HÍ </a:t>
            </a:r>
            <a:r>
              <a:rPr lang="is-IS" sz="2800" dirty="0" smtClean="0">
                <a:solidFill>
                  <a:srgbClr val="A80000"/>
                </a:solidFill>
              </a:rPr>
              <a:t>og </a:t>
            </a:r>
            <a:r>
              <a:rPr lang="is-IS" sz="2800" dirty="0" smtClean="0">
                <a:solidFill>
                  <a:srgbClr val="A80000"/>
                </a:solidFill>
              </a:rPr>
              <a:t>KHÍ</a:t>
            </a:r>
            <a:endParaRPr lang="is-IS" dirty="0"/>
          </a:p>
        </p:txBody>
      </p:sp>
      <p:pic>
        <p:nvPicPr>
          <p:cNvPr id="3" name="Picture 4" descr="Haskolinn_adalbygg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429000"/>
            <a:ext cx="3958450" cy="25266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33420" y="6193057"/>
            <a:ext cx="2653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dirty="0" smtClean="0">
                <a:solidFill>
                  <a:schemeClr val="tx2"/>
                </a:solidFill>
              </a:rPr>
              <a:t>KENNARAHÁSKÓLI ÍSLANDS</a:t>
            </a:r>
            <a:endParaRPr lang="is-IS" sz="1400" dirty="0">
              <a:solidFill>
                <a:schemeClr val="tx2"/>
              </a:solidFill>
            </a:endParaRPr>
          </a:p>
        </p:txBody>
      </p:sp>
      <p:pic>
        <p:nvPicPr>
          <p:cNvPr id="6" name="Picture 5" descr="KHÍ Stakkahlí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571760"/>
            <a:ext cx="3500462" cy="2357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14956</TotalTime>
  <Words>147</Words>
  <Application>Microsoft Office PowerPoint</Application>
  <PresentationFormat>On-screen Show (4:3)</PresentationFormat>
  <Paragraphs>90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Ráðstefna um opinber fjármál  Framkvæmd fjárlaga og stofnanir ríkisins 2010  </vt:lpstr>
      <vt:lpstr>Meginmarkmið við framkvæmd fjárlaga</vt:lpstr>
      <vt:lpstr>Tekjur Háskóla Íslands</vt:lpstr>
      <vt:lpstr>Tekjur Háskóla Íslands 2009</vt:lpstr>
      <vt:lpstr>Slide 5</vt:lpstr>
      <vt:lpstr>Slide 6</vt:lpstr>
      <vt:lpstr>Slide 7</vt:lpstr>
      <vt:lpstr>Útfærsla niðurskurðar 2010 - í vinnslu </vt:lpstr>
      <vt:lpstr>2 fyrir 1 ! Samkvæmt fjárlagafrumvarpi 2010 verður nýi HÍ rekinn fyrir jafngildi fjárveitinga fyrir sameiningu gamla HÍ og KHÍ</vt:lpstr>
      <vt:lpstr>Slide 10</vt:lpstr>
      <vt:lpstr>Slide 11</vt:lpstr>
    </vt:vector>
  </TitlesOfParts>
  <Company>Espur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Jón Örn Guðbjartsson</dc:creator>
  <cp:lastModifiedBy>kring</cp:lastModifiedBy>
  <cp:revision>586</cp:revision>
  <dcterms:created xsi:type="dcterms:W3CDTF">2009-03-03T14:43:28Z</dcterms:created>
  <dcterms:modified xsi:type="dcterms:W3CDTF">2009-11-17T12:20:15Z</dcterms:modified>
</cp:coreProperties>
</file>