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6.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4" r:id="rId19"/>
    <p:sldId id="276" r:id="rId20"/>
  </p:sldIdLst>
  <p:sldSz cx="9144000" cy="6858000" type="screen4x3"/>
  <p:notesSz cx="6858000" cy="9144000"/>
  <p:defaultTextStyle>
    <a:defPPr>
      <a:defRPr lang="is-I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4673" autoAdjust="0"/>
  </p:normalViewPr>
  <p:slideViewPr>
    <p:cSldViewPr>
      <p:cViewPr varScale="1">
        <p:scale>
          <a:sx n="67" d="100"/>
          <a:sy n="67" d="100"/>
        </p:scale>
        <p:origin x="-120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Manni\UsrSet$\BrynjolfurO\My%20Documents\&#211;lafur%20Hj&#225;lmarsson%20gl&#230;rur%20Eurostat\Gl&#230;ra%202\Glaera-5.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Manni\UsrSet$\BrynjolfurO\My%20Documents\&#211;lafur%20Hj&#225;lmarsson%20gl&#230;rur%20Eurostat\Gl&#230;ra%202\Glaera-6.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Manni\UsrSet$\BrynjolfurO\My%20Documents\&#211;lafur%20Hj&#225;lmarsson%20gl&#230;rur%20Eurostat\Gl&#230;ra%202\Glaera7.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Manni\UsrSet$\BrynjolfurO\My%20Documents\&#211;lafur%20Hj&#225;lmarsson%20gl&#230;rur%20Eurostat\Gl&#230;ra%202\Glaera-8.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Manni\UsrSet$\BrynjolfurO\My%20Documents\&#211;lafur%20Hj&#225;lmarsson%20gl&#230;rur%20Eurostat\Gl&#230;ra%202\Glaera-9.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Manni\UsrSet$\BrynjolfurO\My%20Documents\&#211;lafur%20Hj&#225;lmarsson%20gl&#230;rur%20Eurostat\Gl&#230;ra%202\Glaera-10.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is-IS"/>
  <c:chart>
    <c:autoTitleDeleted val="1"/>
    <c:plotArea>
      <c:layout>
        <c:manualLayout>
          <c:layoutTarget val="inner"/>
          <c:xMode val="edge"/>
          <c:yMode val="edge"/>
          <c:x val="7.9141633304403894E-2"/>
          <c:y val="5.0706906688317184E-2"/>
          <c:w val="0.89030278003303542"/>
          <c:h val="0.79856868893306043"/>
        </c:manualLayout>
      </c:layout>
      <c:barChart>
        <c:barDir val="col"/>
        <c:grouping val="clustered"/>
        <c:ser>
          <c:idx val="0"/>
          <c:order val="0"/>
          <c:tx>
            <c:strRef>
              <c:f>Sheet1!$B$1</c:f>
              <c:strCache>
                <c:ptCount val="1"/>
                <c:pt idx="0">
                  <c:v>Breyting frá fjárlagafrumvarpi til fjárlaga</c:v>
                </c:pt>
              </c:strCache>
            </c:strRef>
          </c:tx>
          <c:cat>
            <c:numRef>
              <c:f>Sheet1!$A$2:$A$25</c:f>
              <c:numCache>
                <c:formatCode>General</c:formatCode>
                <c:ptCount val="24"/>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numCache>
            </c:numRef>
          </c:cat>
          <c:val>
            <c:numRef>
              <c:f>Sheet1!$B$2:$B$25</c:f>
              <c:numCache>
                <c:formatCode>0.0%</c:formatCode>
                <c:ptCount val="24"/>
                <c:pt idx="0">
                  <c:v>0.15840083579267958</c:v>
                </c:pt>
                <c:pt idx="1">
                  <c:v>0.12860954993366019</c:v>
                </c:pt>
                <c:pt idx="2">
                  <c:v>0.10312620238553309</c:v>
                </c:pt>
                <c:pt idx="3">
                  <c:v>5.9269885948968842E-2</c:v>
                </c:pt>
                <c:pt idx="4">
                  <c:v>4.3804786358242719E-3</c:v>
                </c:pt>
                <c:pt idx="5">
                  <c:v>2.1715107234435194E-2</c:v>
                </c:pt>
                <c:pt idx="6">
                  <c:v>2.4748529739470754E-2</c:v>
                </c:pt>
                <c:pt idx="7">
                  <c:v>-5.1867521289924593E-3</c:v>
                </c:pt>
                <c:pt idx="8">
                  <c:v>2.2524551761419952E-4</c:v>
                </c:pt>
                <c:pt idx="9">
                  <c:v>4.3215761042262983E-3</c:v>
                </c:pt>
                <c:pt idx="10">
                  <c:v>3.1002984456673686E-2</c:v>
                </c:pt>
                <c:pt idx="11">
                  <c:v>8.460115214633768E-3</c:v>
                </c:pt>
                <c:pt idx="12">
                  <c:v>1.4152324272156966E-2</c:v>
                </c:pt>
                <c:pt idx="13">
                  <c:v>1.6657799606903782E-2</c:v>
                </c:pt>
                <c:pt idx="14">
                  <c:v>1.7893062454651977E-2</c:v>
                </c:pt>
                <c:pt idx="15">
                  <c:v>1.6624736842105341E-2</c:v>
                </c:pt>
                <c:pt idx="16">
                  <c:v>4.378911273039001E-2</c:v>
                </c:pt>
                <c:pt idx="17">
                  <c:v>3.2345283815236664E-4</c:v>
                </c:pt>
                <c:pt idx="18">
                  <c:v>2.7011843663640019E-2</c:v>
                </c:pt>
                <c:pt idx="19">
                  <c:v>8.2795246030727826E-3</c:v>
                </c:pt>
                <c:pt idx="20">
                  <c:v>6.091599736579475E-3</c:v>
                </c:pt>
                <c:pt idx="21">
                  <c:v>5.936462324393336E-3</c:v>
                </c:pt>
                <c:pt idx="22">
                  <c:v>2.6295934050579891E-2</c:v>
                </c:pt>
                <c:pt idx="23">
                  <c:v>9.0088415378002003E-3</c:v>
                </c:pt>
              </c:numCache>
            </c:numRef>
          </c:val>
        </c:ser>
        <c:axId val="53893760"/>
        <c:axId val="53908224"/>
      </c:barChart>
      <c:catAx>
        <c:axId val="53893760"/>
        <c:scaling>
          <c:orientation val="minMax"/>
        </c:scaling>
        <c:axPos val="b"/>
        <c:numFmt formatCode="General" sourceLinked="1"/>
        <c:tickLblPos val="nextTo"/>
        <c:txPr>
          <a:bodyPr rot="-5400000" vert="horz"/>
          <a:lstStyle/>
          <a:p>
            <a:pPr>
              <a:defRPr/>
            </a:pPr>
            <a:endParaRPr lang="is-IS"/>
          </a:p>
        </c:txPr>
        <c:crossAx val="53908224"/>
        <c:crosses val="autoZero"/>
        <c:auto val="1"/>
        <c:lblAlgn val="ctr"/>
        <c:lblOffset val="800"/>
      </c:catAx>
      <c:valAx>
        <c:axId val="53908224"/>
        <c:scaling>
          <c:orientation val="minMax"/>
        </c:scaling>
        <c:axPos val="l"/>
        <c:majorGridlines/>
        <c:numFmt formatCode="0.0%" sourceLinked="1"/>
        <c:tickLblPos val="nextTo"/>
        <c:crossAx val="53893760"/>
        <c:crosses val="autoZero"/>
        <c:crossBetween val="between"/>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is-IS"/>
  <c:chart>
    <c:title>
      <c:tx>
        <c:rich>
          <a:bodyPr/>
          <a:lstStyle/>
          <a:p>
            <a:pPr>
              <a:defRPr/>
            </a:pPr>
            <a:r>
              <a:rPr lang="en-US" sz="1100"/>
              <a:t>Hlutfall fjáraukalögum af fjárlögum, greiðslugrunnur öll árin</a:t>
            </a:r>
          </a:p>
        </c:rich>
      </c:tx>
      <c:layout/>
    </c:title>
    <c:plotArea>
      <c:layout/>
      <c:barChart>
        <c:barDir val="col"/>
        <c:grouping val="clustered"/>
        <c:ser>
          <c:idx val="0"/>
          <c:order val="0"/>
          <c:tx>
            <c:strRef>
              <c:f>Sheet1!$B$1</c:f>
              <c:strCache>
                <c:ptCount val="1"/>
                <c:pt idx="0">
                  <c:v>Hlutfall fjáraukalögum af fjárlögum, greiðslugrunnur öll árin</c:v>
                </c:pt>
              </c:strCache>
            </c:strRef>
          </c:tx>
          <c:cat>
            <c:numRef>
              <c:f>Sheet1!$A$2:$A$20</c:f>
              <c:numCache>
                <c:formatCode>General</c:formatCode>
                <c:ptCount val="19"/>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numCache>
            </c:numRef>
          </c:cat>
          <c:val>
            <c:numRef>
              <c:f>Sheet1!$B$2:$B$20</c:f>
              <c:numCache>
                <c:formatCode>0.0%</c:formatCode>
                <c:ptCount val="19"/>
                <c:pt idx="0">
                  <c:v>4.4292067225655415E-2</c:v>
                </c:pt>
                <c:pt idx="1">
                  <c:v>6.1294896526215982E-2</c:v>
                </c:pt>
                <c:pt idx="2">
                  <c:v>3.2160708630733191E-2</c:v>
                </c:pt>
                <c:pt idx="3">
                  <c:v>4.1859208215106067E-2</c:v>
                </c:pt>
                <c:pt idx="4">
                  <c:v>5.2943533928157101E-2</c:v>
                </c:pt>
                <c:pt idx="5">
                  <c:v>4.9435991309171187E-2</c:v>
                </c:pt>
                <c:pt idx="6">
                  <c:v>0.13103277541919672</c:v>
                </c:pt>
                <c:pt idx="7">
                  <c:v>5.9714654356830453E-2</c:v>
                </c:pt>
                <c:pt idx="8">
                  <c:v>3.0784509080464158E-2</c:v>
                </c:pt>
                <c:pt idx="9">
                  <c:v>7.3028034045308193E-2</c:v>
                </c:pt>
                <c:pt idx="10">
                  <c:v>7.6958651094845731E-2</c:v>
                </c:pt>
                <c:pt idx="11">
                  <c:v>7.2420583822738166E-2</c:v>
                </c:pt>
                <c:pt idx="12">
                  <c:v>7.3170223220187292E-2</c:v>
                </c:pt>
                <c:pt idx="13">
                  <c:v>6.5312536786344924E-2</c:v>
                </c:pt>
                <c:pt idx="14">
                  <c:v>3.0863583438125841E-2</c:v>
                </c:pt>
                <c:pt idx="15">
                  <c:v>6.8389921289180783E-2</c:v>
                </c:pt>
                <c:pt idx="16">
                  <c:v>4.7547181206423574E-2</c:v>
                </c:pt>
                <c:pt idx="17">
                  <c:v>4.4273417552153638E-2</c:v>
                </c:pt>
                <c:pt idx="18">
                  <c:v>7.3498775455908133E-2</c:v>
                </c:pt>
              </c:numCache>
            </c:numRef>
          </c:val>
        </c:ser>
        <c:axId val="54260096"/>
        <c:axId val="67687168"/>
      </c:barChart>
      <c:catAx>
        <c:axId val="54260096"/>
        <c:scaling>
          <c:orientation val="minMax"/>
        </c:scaling>
        <c:axPos val="b"/>
        <c:numFmt formatCode="General" sourceLinked="1"/>
        <c:tickLblPos val="nextTo"/>
        <c:crossAx val="67687168"/>
        <c:crosses val="autoZero"/>
        <c:auto val="1"/>
        <c:lblAlgn val="ctr"/>
        <c:lblOffset val="100"/>
      </c:catAx>
      <c:valAx>
        <c:axId val="67687168"/>
        <c:scaling>
          <c:orientation val="minMax"/>
        </c:scaling>
        <c:axPos val="l"/>
        <c:majorGridlines/>
        <c:numFmt formatCode="0.0%" sourceLinked="1"/>
        <c:tickLblPos val="nextTo"/>
        <c:crossAx val="54260096"/>
        <c:crosses val="autoZero"/>
        <c:crossBetween val="between"/>
      </c:valAx>
    </c:plotArea>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is-IS"/>
  <c:chart>
    <c:title>
      <c:tx>
        <c:rich>
          <a:bodyPr/>
          <a:lstStyle/>
          <a:p>
            <a:pPr>
              <a:defRPr/>
            </a:pPr>
            <a:r>
              <a:rPr lang="en-US" sz="1200"/>
              <a:t>Staða fjárlagaliða í árslok 2007</a:t>
            </a:r>
          </a:p>
        </c:rich>
      </c:tx>
      <c:layout/>
    </c:title>
    <c:plotArea>
      <c:layout/>
      <c:barChart>
        <c:barDir val="col"/>
        <c:grouping val="clustered"/>
        <c:ser>
          <c:idx val="0"/>
          <c:order val="0"/>
          <c:tx>
            <c:strRef>
              <c:f>Sheet1!$B$4</c:f>
              <c:strCache>
                <c:ptCount val="1"/>
                <c:pt idx="0">
                  <c:v>Fjöldi</c:v>
                </c:pt>
              </c:strCache>
            </c:strRef>
          </c:tx>
          <c:cat>
            <c:strRef>
              <c:f>Sheet1!$A$5:$A$17</c:f>
              <c:strCache>
                <c:ptCount val="13"/>
                <c:pt idx="0">
                  <c:v>  -51 og minna</c:v>
                </c:pt>
                <c:pt idx="1">
                  <c:v> -40 til -50</c:v>
                </c:pt>
                <c:pt idx="2">
                  <c:v> -30 til -39</c:v>
                </c:pt>
                <c:pt idx="3">
                  <c:v> -20 til -29</c:v>
                </c:pt>
                <c:pt idx="4">
                  <c:v> -10 til -19</c:v>
                </c:pt>
                <c:pt idx="5">
                  <c:v> 0 til-9</c:v>
                </c:pt>
                <c:pt idx="6">
                  <c:v>0</c:v>
                </c:pt>
                <c:pt idx="7">
                  <c:v> 0 til 9</c:v>
                </c:pt>
                <c:pt idx="8">
                  <c:v> 10 til 19</c:v>
                </c:pt>
                <c:pt idx="9">
                  <c:v> 20 til 29</c:v>
                </c:pt>
                <c:pt idx="10">
                  <c:v> 30 til 39</c:v>
                </c:pt>
                <c:pt idx="11">
                  <c:v> 40 til 49</c:v>
                </c:pt>
                <c:pt idx="12">
                  <c:v>50 og yfir</c:v>
                </c:pt>
              </c:strCache>
            </c:strRef>
          </c:cat>
          <c:val>
            <c:numRef>
              <c:f>Sheet1!$B$5:$B$17</c:f>
              <c:numCache>
                <c:formatCode>General</c:formatCode>
                <c:ptCount val="13"/>
                <c:pt idx="0">
                  <c:v>6</c:v>
                </c:pt>
                <c:pt idx="1">
                  <c:v>1</c:v>
                </c:pt>
                <c:pt idx="2">
                  <c:v>2</c:v>
                </c:pt>
                <c:pt idx="3">
                  <c:v>4</c:v>
                </c:pt>
                <c:pt idx="4">
                  <c:v>17</c:v>
                </c:pt>
                <c:pt idx="5">
                  <c:v>77</c:v>
                </c:pt>
                <c:pt idx="6">
                  <c:v>55</c:v>
                </c:pt>
                <c:pt idx="7">
                  <c:v>138</c:v>
                </c:pt>
                <c:pt idx="8">
                  <c:v>59</c:v>
                </c:pt>
                <c:pt idx="9">
                  <c:v>63</c:v>
                </c:pt>
                <c:pt idx="10">
                  <c:v>16</c:v>
                </c:pt>
                <c:pt idx="11">
                  <c:v>10</c:v>
                </c:pt>
                <c:pt idx="12">
                  <c:v>65</c:v>
                </c:pt>
              </c:numCache>
            </c:numRef>
          </c:val>
        </c:ser>
        <c:axId val="70491136"/>
        <c:axId val="76227328"/>
      </c:barChart>
      <c:catAx>
        <c:axId val="70491136"/>
        <c:scaling>
          <c:orientation val="minMax"/>
        </c:scaling>
        <c:axPos val="b"/>
        <c:tickLblPos val="nextTo"/>
        <c:txPr>
          <a:bodyPr rot="0" anchor="b" anchorCtr="1"/>
          <a:lstStyle/>
          <a:p>
            <a:pPr>
              <a:defRPr sz="900"/>
            </a:pPr>
            <a:endParaRPr lang="is-IS"/>
          </a:p>
        </c:txPr>
        <c:crossAx val="76227328"/>
        <c:crosses val="autoZero"/>
        <c:auto val="1"/>
        <c:lblAlgn val="ctr"/>
        <c:lblOffset val="0"/>
      </c:catAx>
      <c:valAx>
        <c:axId val="76227328"/>
        <c:scaling>
          <c:orientation val="minMax"/>
          <c:max val="140"/>
          <c:min val="0"/>
        </c:scaling>
        <c:axPos val="l"/>
        <c:majorGridlines/>
        <c:numFmt formatCode="General" sourceLinked="1"/>
        <c:tickLblPos val="nextTo"/>
        <c:crossAx val="70491136"/>
        <c:crosses val="autoZero"/>
        <c:crossBetween val="between"/>
      </c:valAx>
    </c:plotArea>
    <c:plotVisOnly val="1"/>
  </c:chart>
  <c:externalData r:id="rId1"/>
  <c:userShapes r:id="rId2"/>
</c:chartSpace>
</file>

<file path=ppt/charts/chart4.xml><?xml version="1.0" encoding="utf-8"?>
<c:chartSpace xmlns:c="http://schemas.openxmlformats.org/drawingml/2006/chart" xmlns:a="http://schemas.openxmlformats.org/drawingml/2006/main" xmlns:r="http://schemas.openxmlformats.org/officeDocument/2006/relationships">
  <c:lang val="is-IS"/>
  <c:chart>
    <c:title>
      <c:tx>
        <c:rich>
          <a:bodyPr/>
          <a:lstStyle/>
          <a:p>
            <a:pPr>
              <a:defRPr/>
            </a:pPr>
            <a:r>
              <a:rPr lang="en-US" sz="1200"/>
              <a:t>Mismunur</a:t>
            </a:r>
            <a:r>
              <a:rPr lang="en-US" sz="1200" baseline="0"/>
              <a:t> fjárlaga og ríkisreikninga án vaxtagjalda, lífeyrisskuldbindinga og tapaðra afskrifaðra krafna</a:t>
            </a:r>
            <a:endParaRPr lang="en-US" sz="1200"/>
          </a:p>
        </c:rich>
      </c:tx>
      <c:layout/>
    </c:title>
    <c:plotArea>
      <c:layout/>
      <c:barChart>
        <c:barDir val="col"/>
        <c:grouping val="clustered"/>
        <c:ser>
          <c:idx val="0"/>
          <c:order val="0"/>
          <c:tx>
            <c:strRef>
              <c:f>Sheet1!$B$1</c:f>
              <c:strCache>
                <c:ptCount val="1"/>
                <c:pt idx="0">
                  <c:v>%</c:v>
                </c:pt>
              </c:strCache>
            </c:strRef>
          </c:tx>
          <c:cat>
            <c:numRef>
              <c:f>Sheet1!$A$2:$A$25</c:f>
              <c:numCache>
                <c:formatCode>General</c:formatCode>
                <c:ptCount val="24"/>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numCache>
            </c:numRef>
          </c:cat>
          <c:val>
            <c:numRef>
              <c:f>Sheet1!$B$2:$B$25</c:f>
              <c:numCache>
                <c:formatCode>0.0%</c:formatCode>
                <c:ptCount val="24"/>
                <c:pt idx="0">
                  <c:v>0.19415003757841623</c:v>
                </c:pt>
                <c:pt idx="1">
                  <c:v>6.7577206562227571E-2</c:v>
                </c:pt>
                <c:pt idx="2">
                  <c:v>0.12677775743148381</c:v>
                </c:pt>
                <c:pt idx="3">
                  <c:v>0.13507959336740441</c:v>
                </c:pt>
                <c:pt idx="4">
                  <c:v>0.12543817753716646</c:v>
                </c:pt>
                <c:pt idx="5">
                  <c:v>1.7509962564907618E-2</c:v>
                </c:pt>
                <c:pt idx="6">
                  <c:v>6.3532164976778813E-2</c:v>
                </c:pt>
                <c:pt idx="7">
                  <c:v>9.4209703517326802E-3</c:v>
                </c:pt>
                <c:pt idx="8">
                  <c:v>1.6646399135251993E-2</c:v>
                </c:pt>
                <c:pt idx="9">
                  <c:v>2.7371736730719184E-2</c:v>
                </c:pt>
                <c:pt idx="10">
                  <c:v>3.1922983929328845E-2</c:v>
                </c:pt>
                <c:pt idx="11">
                  <c:v>3.9369119849121982E-2</c:v>
                </c:pt>
                <c:pt idx="12">
                  <c:v>5.1808212073462742E-3</c:v>
                </c:pt>
                <c:pt idx="13">
                  <c:v>3.0400664424154775E-2</c:v>
                </c:pt>
                <c:pt idx="14">
                  <c:v>5.8610265939743215E-2</c:v>
                </c:pt>
                <c:pt idx="15">
                  <c:v>4.0512283422905616E-2</c:v>
                </c:pt>
                <c:pt idx="16">
                  <c:v>4.4731717377457313E-2</c:v>
                </c:pt>
                <c:pt idx="17">
                  <c:v>4.4757413615050194E-2</c:v>
                </c:pt>
                <c:pt idx="18">
                  <c:v>5.6507193568438162E-2</c:v>
                </c:pt>
                <c:pt idx="19">
                  <c:v>4.610099108013363E-2</c:v>
                </c:pt>
                <c:pt idx="20">
                  <c:v>3.486565411692065E-2</c:v>
                </c:pt>
                <c:pt idx="21">
                  <c:v>3.9449753855627046E-2</c:v>
                </c:pt>
                <c:pt idx="22">
                  <c:v>3.0139410771660421E-2</c:v>
                </c:pt>
                <c:pt idx="23">
                  <c:v>2.4625085207907293E-2</c:v>
                </c:pt>
              </c:numCache>
            </c:numRef>
          </c:val>
        </c:ser>
        <c:axId val="52015872"/>
        <c:axId val="52017408"/>
      </c:barChart>
      <c:catAx>
        <c:axId val="52015872"/>
        <c:scaling>
          <c:orientation val="minMax"/>
        </c:scaling>
        <c:axPos val="b"/>
        <c:numFmt formatCode="General" sourceLinked="1"/>
        <c:tickLblPos val="nextTo"/>
        <c:crossAx val="52017408"/>
        <c:crosses val="autoZero"/>
        <c:auto val="1"/>
        <c:lblAlgn val="ctr"/>
        <c:lblOffset val="100"/>
      </c:catAx>
      <c:valAx>
        <c:axId val="52017408"/>
        <c:scaling>
          <c:orientation val="minMax"/>
        </c:scaling>
        <c:axPos val="l"/>
        <c:majorGridlines/>
        <c:numFmt formatCode="0.0%" sourceLinked="1"/>
        <c:tickLblPos val="nextTo"/>
        <c:crossAx val="52015872"/>
        <c:crosses val="autoZero"/>
        <c:crossBetween val="between"/>
      </c:valAx>
    </c:plotArea>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is-IS"/>
  <c:chart>
    <c:title>
      <c:tx>
        <c:rich>
          <a:bodyPr/>
          <a:lstStyle/>
          <a:p>
            <a:pPr>
              <a:defRPr/>
            </a:pPr>
            <a:r>
              <a:rPr lang="en-US"/>
              <a:t>Árið 2007, heildarútgjöld</a:t>
            </a:r>
          </a:p>
        </c:rich>
      </c:tx>
      <c:layout/>
    </c:title>
    <c:plotArea>
      <c:layout/>
      <c:barChart>
        <c:barDir val="col"/>
        <c:grouping val="clustered"/>
        <c:ser>
          <c:idx val="0"/>
          <c:order val="0"/>
          <c:tx>
            <c:strRef>
              <c:f>Sheet1!$D$3</c:f>
              <c:strCache>
                <c:ptCount val="1"/>
                <c:pt idx="0">
                  <c:v>Árið 2007 heildarútgjöld</c:v>
                </c:pt>
              </c:strCache>
            </c:strRef>
          </c:tx>
          <c:cat>
            <c:strRef>
              <c:f>Sheet1!$C$4:$C$9</c:f>
              <c:strCache>
                <c:ptCount val="6"/>
                <c:pt idx="0">
                  <c:v>Frumvarp 2004</c:v>
                </c:pt>
                <c:pt idx="1">
                  <c:v>Frumvarp 2005</c:v>
                </c:pt>
                <c:pt idx="2">
                  <c:v>Frumvarp 2006</c:v>
                </c:pt>
                <c:pt idx="3">
                  <c:v>Frumvarp 2007</c:v>
                </c:pt>
                <c:pt idx="4">
                  <c:v>Fjárlög 2007</c:v>
                </c:pt>
                <c:pt idx="5">
                  <c:v>Reikningur 2007</c:v>
                </c:pt>
              </c:strCache>
            </c:strRef>
          </c:cat>
          <c:val>
            <c:numRef>
              <c:f>Sheet1!$D$4:$D$9</c:f>
              <c:numCache>
                <c:formatCode>General</c:formatCode>
                <c:ptCount val="6"/>
                <c:pt idx="0">
                  <c:v>325.39999999999975</c:v>
                </c:pt>
                <c:pt idx="1">
                  <c:v>328.5</c:v>
                </c:pt>
                <c:pt idx="2">
                  <c:v>345.7</c:v>
                </c:pt>
                <c:pt idx="3">
                  <c:v>357.9</c:v>
                </c:pt>
                <c:pt idx="4">
                  <c:v>367.3</c:v>
                </c:pt>
                <c:pt idx="5">
                  <c:v>397.5</c:v>
                </c:pt>
              </c:numCache>
            </c:numRef>
          </c:val>
        </c:ser>
        <c:axId val="53195904"/>
        <c:axId val="53197440"/>
      </c:barChart>
      <c:catAx>
        <c:axId val="53195904"/>
        <c:scaling>
          <c:orientation val="minMax"/>
        </c:scaling>
        <c:axPos val="b"/>
        <c:tickLblPos val="nextTo"/>
        <c:crossAx val="53197440"/>
        <c:crosses val="autoZero"/>
        <c:auto val="1"/>
        <c:lblAlgn val="ctr"/>
        <c:lblOffset val="100"/>
      </c:catAx>
      <c:valAx>
        <c:axId val="53197440"/>
        <c:scaling>
          <c:orientation val="minMax"/>
        </c:scaling>
        <c:axPos val="l"/>
        <c:majorGridlines/>
        <c:numFmt formatCode="General" sourceLinked="1"/>
        <c:tickLblPos val="nextTo"/>
        <c:crossAx val="53195904"/>
        <c:crosses val="autoZero"/>
        <c:crossBetween val="between"/>
      </c:valAx>
    </c:plotArea>
    <c:plotVisOnly val="1"/>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is-IS"/>
  <c:chart>
    <c:title>
      <c:tx>
        <c:rich>
          <a:bodyPr/>
          <a:lstStyle/>
          <a:p>
            <a:pPr>
              <a:defRPr/>
            </a:pPr>
            <a:r>
              <a:rPr lang="is-IS" sz="1600"/>
              <a:t>Fjárlög, breyting frá fjárlögum</a:t>
            </a:r>
            <a:r>
              <a:rPr lang="is-IS" sz="1600" baseline="0"/>
              <a:t> fyrra árs</a:t>
            </a:r>
            <a:endParaRPr lang="is-IS" sz="1600"/>
          </a:p>
        </c:rich>
      </c:tx>
      <c:layout/>
    </c:title>
    <c:plotArea>
      <c:layout/>
      <c:barChart>
        <c:barDir val="col"/>
        <c:grouping val="clustered"/>
        <c:ser>
          <c:idx val="0"/>
          <c:order val="0"/>
          <c:tx>
            <c:strRef>
              <c:f>Sheet1!$B$2</c:f>
              <c:strCache>
                <c:ptCount val="1"/>
                <c:pt idx="0">
                  <c:v>%</c:v>
                </c:pt>
              </c:strCache>
            </c:strRef>
          </c:tx>
          <c:cat>
            <c:numRef>
              <c:f>Sheet1!$A$3:$A$26</c:f>
              <c:numCache>
                <c:formatCode>General</c:formatCode>
                <c:ptCount val="24"/>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numCache>
            </c:numRef>
          </c:cat>
          <c:val>
            <c:numRef>
              <c:f>Sheet1!$B$3:$B$26</c:f>
              <c:numCache>
                <c:formatCode>0.0%</c:formatCode>
                <c:ptCount val="24"/>
                <c:pt idx="0">
                  <c:v>0.45148549779897873</c:v>
                </c:pt>
                <c:pt idx="1">
                  <c:v>0.21185639183155899</c:v>
                </c:pt>
                <c:pt idx="2">
                  <c:v>0.374776554093529</c:v>
                </c:pt>
                <c:pt idx="3">
                  <c:v>0.21248376656840728</c:v>
                </c:pt>
                <c:pt idx="4">
                  <c:v>0.24542859399741901</c:v>
                </c:pt>
                <c:pt idx="5">
                  <c:v>0.11064012768951288</c:v>
                </c:pt>
                <c:pt idx="6">
                  <c:v>3.5997207834514607E-2</c:v>
                </c:pt>
                <c:pt idx="7">
                  <c:v>1.3144457616584889E-2</c:v>
                </c:pt>
                <c:pt idx="8">
                  <c:v>2.4920956627482824E-2</c:v>
                </c:pt>
                <c:pt idx="9">
                  <c:v>5.0506408769080385E-2</c:v>
                </c:pt>
                <c:pt idx="10">
                  <c:v>4.4238895725949454E-2</c:v>
                </c:pt>
                <c:pt idx="11">
                  <c:v>1.0283929717400183E-2</c:v>
                </c:pt>
                <c:pt idx="12">
                  <c:v>0</c:v>
                </c:pt>
                <c:pt idx="13">
                  <c:v>0.10078990905815106</c:v>
                </c:pt>
                <c:pt idx="14">
                  <c:v>5.9124039963613755E-2</c:v>
                </c:pt>
                <c:pt idx="15">
                  <c:v>0.13463385288884208</c:v>
                </c:pt>
                <c:pt idx="16">
                  <c:v>9.2195630312222263E-2</c:v>
                </c:pt>
                <c:pt idx="17">
                  <c:v>8.6776393405366872E-2</c:v>
                </c:pt>
                <c:pt idx="18">
                  <c:v>5.8250855974484539E-2</c:v>
                </c:pt>
                <c:pt idx="19">
                  <c:v>7.6590036310060991E-2</c:v>
                </c:pt>
                <c:pt idx="20">
                  <c:v>6.3023039639922313E-2</c:v>
                </c:pt>
                <c:pt idx="21">
                  <c:v>0.16568531701809788</c:v>
                </c:pt>
                <c:pt idx="22">
                  <c:v>0.18235582421173011</c:v>
                </c:pt>
                <c:pt idx="23">
                  <c:v>0.27959454853626625</c:v>
                </c:pt>
              </c:numCache>
            </c:numRef>
          </c:val>
        </c:ser>
        <c:axId val="53967872"/>
        <c:axId val="54027008"/>
      </c:barChart>
      <c:catAx>
        <c:axId val="53967872"/>
        <c:scaling>
          <c:orientation val="minMax"/>
        </c:scaling>
        <c:axPos val="b"/>
        <c:numFmt formatCode="General" sourceLinked="1"/>
        <c:tickLblPos val="nextTo"/>
        <c:crossAx val="54027008"/>
        <c:crosses val="autoZero"/>
        <c:auto val="1"/>
        <c:lblAlgn val="ctr"/>
        <c:lblOffset val="100"/>
      </c:catAx>
      <c:valAx>
        <c:axId val="54027008"/>
        <c:scaling>
          <c:orientation val="minMax"/>
        </c:scaling>
        <c:axPos val="l"/>
        <c:majorGridlines/>
        <c:numFmt formatCode="0.0%" sourceLinked="1"/>
        <c:tickLblPos val="nextTo"/>
        <c:crossAx val="53967872"/>
        <c:crosses val="autoZero"/>
        <c:crossBetween val="between"/>
      </c:valAx>
    </c:plotArea>
    <c:plotVisOnly val="1"/>
  </c:chart>
  <c:externalData r:id="rId1"/>
</c:chartSpace>
</file>

<file path=ppt/drawings/drawing1.xml><?xml version="1.0" encoding="utf-8"?>
<c:userShapes xmlns:c="http://schemas.openxmlformats.org/drawingml/2006/chart">
  <cdr:relSizeAnchor xmlns:cdr="http://schemas.openxmlformats.org/drawingml/2006/chartDrawing">
    <cdr:from>
      <cdr:x>0.05729</cdr:x>
      <cdr:y>0.04104</cdr:y>
    </cdr:from>
    <cdr:to>
      <cdr:x>0.22604</cdr:x>
      <cdr:y>0.13479</cdr:y>
    </cdr:to>
    <cdr:sp macro="" textlink="">
      <cdr:nvSpPr>
        <cdr:cNvPr id="2" name="TextBox 1"/>
        <cdr:cNvSpPr txBox="1"/>
      </cdr:nvSpPr>
      <cdr:spPr>
        <a:xfrm xmlns:a="http://schemas.openxmlformats.org/drawingml/2006/main">
          <a:off x="471462" y="185726"/>
          <a:ext cx="1388745" cy="42430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is-IS" sz="800" dirty="0"/>
            <a:t>Fjöldi</a:t>
          </a:r>
        </a:p>
      </cdr:txBody>
    </cdr:sp>
  </cdr:relSizeAnchor>
  <cdr:relSizeAnchor xmlns:cdr="http://schemas.openxmlformats.org/drawingml/2006/chartDrawing">
    <cdr:from>
      <cdr:x>0.36458</cdr:x>
      <cdr:y>0.94073</cdr:y>
    </cdr:from>
    <cdr:to>
      <cdr:x>0.71667</cdr:x>
      <cdr:y>0.98611</cdr:y>
    </cdr:to>
    <cdr:sp macro="" textlink="">
      <cdr:nvSpPr>
        <cdr:cNvPr id="3" name="TextBox 2"/>
        <cdr:cNvSpPr txBox="1"/>
      </cdr:nvSpPr>
      <cdr:spPr>
        <a:xfrm xmlns:a="http://schemas.openxmlformats.org/drawingml/2006/main">
          <a:off x="3000348" y="4257692"/>
          <a:ext cx="2897559" cy="20540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is-IS" sz="800" dirty="0"/>
            <a:t>Hlutfall af fjárheimild</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s-I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CF15CA-3FB2-4E71-AD5C-2C6EEFC7ED2B}" type="datetimeFigureOut">
              <a:rPr lang="is-IS" smtClean="0"/>
              <a:pPr/>
              <a:t>17.11.2009</a:t>
            </a:fld>
            <a:endParaRPr lang="is-I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s-I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s-I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66F575-309C-4526-8143-19625189A510}" type="slidenum">
              <a:rPr lang="is-IS" smtClean="0"/>
              <a:pPr/>
              <a:t>‹#›</a:t>
            </a:fld>
            <a:endParaRPr lang="is-I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5166F575-309C-4526-8143-19625189A510}" type="slidenum">
              <a:rPr lang="is-IS" smtClean="0"/>
              <a:pPr/>
              <a:t>1</a:t>
            </a:fld>
            <a:endParaRPr lang="is-I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smtClean="0"/>
              <a:t>Click to edit Master title style</a:t>
            </a:r>
            <a:endParaRPr lang="fr-CA"/>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CA"/>
          </a:p>
        </p:txBody>
      </p:sp>
      <p:sp>
        <p:nvSpPr>
          <p:cNvPr id="4" name="Espace réservé de la date 3"/>
          <p:cNvSpPr>
            <a:spLocks noGrp="1"/>
          </p:cNvSpPr>
          <p:nvPr>
            <p:ph type="dt" sz="half" idx="10"/>
          </p:nvPr>
        </p:nvSpPr>
        <p:spPr/>
        <p:txBody>
          <a:bodyPr/>
          <a:lstStyle>
            <a:lvl1pPr>
              <a:defRPr/>
            </a:lvl1pPr>
          </a:lstStyle>
          <a:p>
            <a:r>
              <a:rPr lang="en-GB" dirty="0" smtClean="0"/>
              <a:t>17. </a:t>
            </a:r>
            <a:r>
              <a:rPr lang="en-GB" dirty="0" err="1" smtClean="0"/>
              <a:t>nóvember</a:t>
            </a:r>
            <a:r>
              <a:rPr lang="en-GB" dirty="0" smtClean="0"/>
              <a:t> 2009</a:t>
            </a:r>
            <a:endParaRPr lang="is-IS" dirty="0"/>
          </a:p>
        </p:txBody>
      </p:sp>
      <p:sp>
        <p:nvSpPr>
          <p:cNvPr id="6" name="Espace réservé du numéro de diapositive 5"/>
          <p:cNvSpPr>
            <a:spLocks noGrp="1"/>
          </p:cNvSpPr>
          <p:nvPr>
            <p:ph type="sldNum" sz="quarter" idx="12"/>
          </p:nvPr>
        </p:nvSpPr>
        <p:spPr>
          <a:xfrm>
            <a:off x="3857620" y="6357958"/>
            <a:ext cx="2133600" cy="365125"/>
          </a:xfrm>
        </p:spPr>
        <p:txBody>
          <a:bodyPr/>
          <a:lstStyle>
            <a:lvl1pPr>
              <a:defRPr/>
            </a:lvl1pPr>
          </a:lstStyle>
          <a:p>
            <a:pPr algn="ctr"/>
            <a:fld id="{3D873807-B8EF-4E50-9C35-1429E89DC584}" type="slidenum">
              <a:rPr lang="is-IS" smtClean="0"/>
              <a:pPr algn="ctr"/>
              <a:t>‹#›</a:t>
            </a:fld>
            <a:endParaRPr lang="is-I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e la date 3"/>
          <p:cNvSpPr>
            <a:spLocks noGrp="1"/>
          </p:cNvSpPr>
          <p:nvPr>
            <p:ph type="dt" sz="half" idx="10"/>
          </p:nvPr>
        </p:nvSpPr>
        <p:spPr/>
        <p:txBody>
          <a:bodyPr/>
          <a:lstStyle>
            <a:lvl1pPr>
              <a:defRPr/>
            </a:lvl1pPr>
          </a:lstStyle>
          <a:p>
            <a:fld id="{DD7D68D6-7914-44ED-B20D-DB24FD41E2B0}" type="datetime1">
              <a:rPr lang="en-GB" smtClean="0"/>
              <a:pPr/>
              <a:t>17/11/2009</a:t>
            </a:fld>
            <a:endParaRPr lang="is-IS"/>
          </a:p>
        </p:txBody>
      </p:sp>
      <p:sp>
        <p:nvSpPr>
          <p:cNvPr id="6" name="Espace réservé du numéro de diapositive 5"/>
          <p:cNvSpPr>
            <a:spLocks noGrp="1"/>
          </p:cNvSpPr>
          <p:nvPr>
            <p:ph type="sldNum" sz="quarter" idx="12"/>
          </p:nvPr>
        </p:nvSpPr>
        <p:spPr/>
        <p:txBody>
          <a:bodyPr/>
          <a:lstStyle>
            <a:lvl1pPr>
              <a:defRPr/>
            </a:lvl1pPr>
          </a:lstStyle>
          <a:p>
            <a:pPr algn="ctr"/>
            <a:fld id="{3D873807-B8EF-4E50-9C35-1429E89DC584}" type="slidenum">
              <a:rPr lang="is-IS" smtClean="0"/>
              <a:pPr algn="ctr"/>
              <a:t>‹#›</a:t>
            </a:fld>
            <a:endParaRPr lang="is-I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CA"/>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e la date 3"/>
          <p:cNvSpPr>
            <a:spLocks noGrp="1"/>
          </p:cNvSpPr>
          <p:nvPr>
            <p:ph type="dt" sz="half" idx="10"/>
          </p:nvPr>
        </p:nvSpPr>
        <p:spPr/>
        <p:txBody>
          <a:bodyPr/>
          <a:lstStyle>
            <a:lvl1pPr>
              <a:defRPr/>
            </a:lvl1pPr>
          </a:lstStyle>
          <a:p>
            <a:fld id="{EF0E23CD-EDA3-4FAA-AAA8-75D7FE6BB96F}" type="datetime1">
              <a:rPr lang="en-GB" smtClean="0"/>
              <a:pPr/>
              <a:t>17/11/2009</a:t>
            </a:fld>
            <a:endParaRPr lang="is-IS"/>
          </a:p>
        </p:txBody>
      </p:sp>
      <p:sp>
        <p:nvSpPr>
          <p:cNvPr id="6" name="Espace réservé du numéro de diapositive 5"/>
          <p:cNvSpPr>
            <a:spLocks noGrp="1"/>
          </p:cNvSpPr>
          <p:nvPr>
            <p:ph type="sldNum" sz="quarter" idx="12"/>
          </p:nvPr>
        </p:nvSpPr>
        <p:spPr/>
        <p:txBody>
          <a:bodyPr/>
          <a:lstStyle>
            <a:lvl1pPr>
              <a:defRPr/>
            </a:lvl1pPr>
          </a:lstStyle>
          <a:p>
            <a:pPr algn="ctr"/>
            <a:fld id="{3D873807-B8EF-4E50-9C35-1429E89DC584}" type="slidenum">
              <a:rPr lang="is-IS" smtClean="0"/>
              <a:pPr algn="ctr"/>
              <a:t>‹#›</a:t>
            </a:fld>
            <a:endParaRPr lang="is-I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contenu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fr-CA" dirty="0"/>
          </a:p>
        </p:txBody>
      </p:sp>
      <p:sp>
        <p:nvSpPr>
          <p:cNvPr id="4" name="Espace réservé de la date 3"/>
          <p:cNvSpPr>
            <a:spLocks noGrp="1"/>
          </p:cNvSpPr>
          <p:nvPr>
            <p:ph type="dt" sz="half" idx="10"/>
          </p:nvPr>
        </p:nvSpPr>
        <p:spPr/>
        <p:txBody>
          <a:bodyPr/>
          <a:lstStyle>
            <a:lvl1pPr>
              <a:defRPr/>
            </a:lvl1pPr>
          </a:lstStyle>
          <a:p>
            <a:r>
              <a:rPr lang="en-GB" dirty="0" smtClean="0"/>
              <a:t>17. </a:t>
            </a:r>
            <a:r>
              <a:rPr lang="en-GB" dirty="0" err="1" smtClean="0"/>
              <a:t>nóvember</a:t>
            </a:r>
            <a:r>
              <a:rPr lang="en-GB" dirty="0" smtClean="0"/>
              <a:t> 2009</a:t>
            </a:r>
            <a:endParaRPr lang="is-IS" dirty="0"/>
          </a:p>
        </p:txBody>
      </p:sp>
      <p:sp>
        <p:nvSpPr>
          <p:cNvPr id="6" name="Espace réservé du numéro de diapositive 5"/>
          <p:cNvSpPr>
            <a:spLocks noGrp="1"/>
          </p:cNvSpPr>
          <p:nvPr>
            <p:ph type="sldNum" sz="quarter" idx="12"/>
          </p:nvPr>
        </p:nvSpPr>
        <p:spPr/>
        <p:txBody>
          <a:bodyPr/>
          <a:lstStyle>
            <a:lvl1pPr>
              <a:defRPr/>
            </a:lvl1pPr>
          </a:lstStyle>
          <a:p>
            <a:pPr algn="ctr"/>
            <a:fld id="{3D873807-B8EF-4E50-9C35-1429E89DC584}" type="slidenum">
              <a:rPr lang="is-IS" smtClean="0"/>
              <a:pPr algn="ctr"/>
              <a:t>‹#›</a:t>
            </a:fld>
            <a:endParaRPr lang="is-I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A"/>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Espace réservé de la date 3"/>
          <p:cNvSpPr>
            <a:spLocks noGrp="1"/>
          </p:cNvSpPr>
          <p:nvPr>
            <p:ph type="dt" sz="half" idx="10"/>
          </p:nvPr>
        </p:nvSpPr>
        <p:spPr/>
        <p:txBody>
          <a:bodyPr/>
          <a:lstStyle>
            <a:lvl1pPr>
              <a:defRPr/>
            </a:lvl1pPr>
          </a:lstStyle>
          <a:p>
            <a:r>
              <a:rPr lang="en-GB" dirty="0" smtClean="0"/>
              <a:t>17. </a:t>
            </a:r>
            <a:r>
              <a:rPr lang="en-GB" dirty="0" err="1" smtClean="0"/>
              <a:t>nóvember</a:t>
            </a:r>
            <a:r>
              <a:rPr lang="en-GB" dirty="0" smtClean="0"/>
              <a:t> 2009</a:t>
            </a:r>
            <a:endParaRPr lang="is-IS" dirty="0"/>
          </a:p>
        </p:txBody>
      </p:sp>
      <p:sp>
        <p:nvSpPr>
          <p:cNvPr id="6" name="Espace réservé du numéro de diapositive 5"/>
          <p:cNvSpPr>
            <a:spLocks noGrp="1"/>
          </p:cNvSpPr>
          <p:nvPr>
            <p:ph type="sldNum" sz="quarter" idx="12"/>
          </p:nvPr>
        </p:nvSpPr>
        <p:spPr/>
        <p:txBody>
          <a:bodyPr/>
          <a:lstStyle>
            <a:lvl1pPr>
              <a:defRPr/>
            </a:lvl1pPr>
          </a:lstStyle>
          <a:p>
            <a:pPr algn="ctr"/>
            <a:fld id="{3D873807-B8EF-4E50-9C35-1429E89DC584}" type="slidenum">
              <a:rPr lang="is-IS" smtClean="0"/>
              <a:pPr algn="ctr"/>
              <a:t>‹#›</a:t>
            </a:fld>
            <a:endParaRPr lang="is-I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5" name="Espace réservé de la date 3"/>
          <p:cNvSpPr>
            <a:spLocks noGrp="1"/>
          </p:cNvSpPr>
          <p:nvPr>
            <p:ph type="dt" sz="half" idx="10"/>
          </p:nvPr>
        </p:nvSpPr>
        <p:spPr/>
        <p:txBody>
          <a:bodyPr/>
          <a:lstStyle>
            <a:lvl1pPr>
              <a:defRPr/>
            </a:lvl1pPr>
          </a:lstStyle>
          <a:p>
            <a:r>
              <a:rPr lang="en-GB" dirty="0" smtClean="0"/>
              <a:t>17. </a:t>
            </a:r>
            <a:r>
              <a:rPr lang="en-GB" dirty="0" err="1" smtClean="0"/>
              <a:t>nóvember</a:t>
            </a:r>
            <a:r>
              <a:rPr lang="en-GB" dirty="0" smtClean="0"/>
              <a:t> 2009</a:t>
            </a:r>
            <a:endParaRPr lang="is-IS" dirty="0"/>
          </a:p>
        </p:txBody>
      </p:sp>
      <p:sp>
        <p:nvSpPr>
          <p:cNvPr id="7" name="Espace réservé du numéro de diapositive 5"/>
          <p:cNvSpPr>
            <a:spLocks noGrp="1"/>
          </p:cNvSpPr>
          <p:nvPr>
            <p:ph type="sldNum" sz="quarter" idx="12"/>
          </p:nvPr>
        </p:nvSpPr>
        <p:spPr/>
        <p:txBody>
          <a:bodyPr/>
          <a:lstStyle>
            <a:lvl1pPr algn="ctr">
              <a:defRPr/>
            </a:lvl1pPr>
          </a:lstStyle>
          <a:p>
            <a:fld id="{3D873807-B8EF-4E50-9C35-1429E89DC584}" type="slidenum">
              <a:rPr lang="is-IS" smtClean="0"/>
              <a:pPr/>
              <a:t>‹#›</a:t>
            </a:fld>
            <a:endParaRPr lang="is-I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CA"/>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7" name="Espace réservé de la date 3"/>
          <p:cNvSpPr>
            <a:spLocks noGrp="1"/>
          </p:cNvSpPr>
          <p:nvPr>
            <p:ph type="dt" sz="half" idx="10"/>
          </p:nvPr>
        </p:nvSpPr>
        <p:spPr/>
        <p:txBody>
          <a:bodyPr/>
          <a:lstStyle>
            <a:lvl1pPr>
              <a:defRPr/>
            </a:lvl1pPr>
          </a:lstStyle>
          <a:p>
            <a:r>
              <a:rPr lang="en-GB" dirty="0" smtClean="0"/>
              <a:t>17. </a:t>
            </a:r>
            <a:r>
              <a:rPr lang="en-GB" dirty="0" err="1" smtClean="0"/>
              <a:t>nóvember</a:t>
            </a:r>
            <a:r>
              <a:rPr lang="en-GB" dirty="0" smtClean="0"/>
              <a:t> 2009</a:t>
            </a:r>
            <a:endParaRPr lang="is-IS" dirty="0"/>
          </a:p>
        </p:txBody>
      </p:sp>
      <p:sp>
        <p:nvSpPr>
          <p:cNvPr id="9" name="Espace réservé du numéro de diapositive 5"/>
          <p:cNvSpPr>
            <a:spLocks noGrp="1"/>
          </p:cNvSpPr>
          <p:nvPr>
            <p:ph type="sldNum" sz="quarter" idx="12"/>
          </p:nvPr>
        </p:nvSpPr>
        <p:spPr/>
        <p:txBody>
          <a:bodyPr/>
          <a:lstStyle>
            <a:lvl1pPr>
              <a:defRPr/>
            </a:lvl1pPr>
          </a:lstStyle>
          <a:p>
            <a:pPr algn="ctr"/>
            <a:fld id="{3D873807-B8EF-4E50-9C35-1429E89DC584}" type="slidenum">
              <a:rPr lang="is-IS" smtClean="0"/>
              <a:pPr algn="ctr"/>
              <a:t>‹#›</a:t>
            </a:fld>
            <a:endParaRPr lang="is-I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e la date 3"/>
          <p:cNvSpPr>
            <a:spLocks noGrp="1"/>
          </p:cNvSpPr>
          <p:nvPr>
            <p:ph type="dt" sz="half" idx="10"/>
          </p:nvPr>
        </p:nvSpPr>
        <p:spPr/>
        <p:txBody>
          <a:bodyPr/>
          <a:lstStyle>
            <a:lvl1pPr>
              <a:defRPr/>
            </a:lvl1pPr>
          </a:lstStyle>
          <a:p>
            <a:r>
              <a:rPr lang="en-GB" dirty="0" smtClean="0"/>
              <a:t>17. </a:t>
            </a:r>
            <a:r>
              <a:rPr lang="en-GB" dirty="0" err="1" smtClean="0"/>
              <a:t>nóvember</a:t>
            </a:r>
            <a:r>
              <a:rPr lang="en-GB" dirty="0" smtClean="0"/>
              <a:t> 2009</a:t>
            </a:r>
            <a:endParaRPr lang="is-IS" dirty="0"/>
          </a:p>
        </p:txBody>
      </p:sp>
      <p:sp>
        <p:nvSpPr>
          <p:cNvPr id="5" name="Espace réservé du numéro de diapositive 5"/>
          <p:cNvSpPr>
            <a:spLocks noGrp="1"/>
          </p:cNvSpPr>
          <p:nvPr>
            <p:ph type="sldNum" sz="quarter" idx="12"/>
          </p:nvPr>
        </p:nvSpPr>
        <p:spPr/>
        <p:txBody>
          <a:bodyPr/>
          <a:lstStyle>
            <a:lvl1pPr>
              <a:defRPr/>
            </a:lvl1pPr>
          </a:lstStyle>
          <a:p>
            <a:pPr algn="ctr"/>
            <a:fld id="{3D873807-B8EF-4E50-9C35-1429E89DC584}" type="slidenum">
              <a:rPr lang="is-IS" smtClean="0"/>
              <a:pPr algn="ctr"/>
              <a:t>‹#›</a:t>
            </a:fld>
            <a:endParaRPr lang="is-I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r>
              <a:rPr lang="en-GB" dirty="0" smtClean="0"/>
              <a:t>17. </a:t>
            </a:r>
            <a:r>
              <a:rPr lang="en-GB" dirty="0" err="1" smtClean="0"/>
              <a:t>nóvember</a:t>
            </a:r>
            <a:r>
              <a:rPr lang="en-GB" dirty="0" smtClean="0"/>
              <a:t> 2009</a:t>
            </a:r>
            <a:endParaRPr lang="is-IS" dirty="0"/>
          </a:p>
        </p:txBody>
      </p:sp>
      <p:sp>
        <p:nvSpPr>
          <p:cNvPr id="4" name="Espace réservé du numéro de diapositive 5"/>
          <p:cNvSpPr>
            <a:spLocks noGrp="1"/>
          </p:cNvSpPr>
          <p:nvPr>
            <p:ph type="sldNum" sz="quarter" idx="12"/>
          </p:nvPr>
        </p:nvSpPr>
        <p:spPr/>
        <p:txBody>
          <a:bodyPr/>
          <a:lstStyle>
            <a:lvl1pPr>
              <a:defRPr/>
            </a:lvl1pPr>
          </a:lstStyle>
          <a:p>
            <a:pPr algn="ctr"/>
            <a:fld id="{3D873807-B8EF-4E50-9C35-1429E89DC584}" type="slidenum">
              <a:rPr lang="is-IS" smtClean="0"/>
              <a:pPr algn="ctr"/>
              <a:t>‹#›</a:t>
            </a:fld>
            <a:endParaRPr lang="is-I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A"/>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r>
              <a:rPr lang="en-GB" dirty="0" smtClean="0"/>
              <a:t>17. </a:t>
            </a:r>
            <a:r>
              <a:rPr lang="en-GB" dirty="0" err="1" smtClean="0"/>
              <a:t>nóvember</a:t>
            </a:r>
            <a:r>
              <a:rPr lang="en-GB" dirty="0" smtClean="0"/>
              <a:t> 2009</a:t>
            </a:r>
            <a:endParaRPr lang="is-IS" dirty="0"/>
          </a:p>
        </p:txBody>
      </p:sp>
      <p:sp>
        <p:nvSpPr>
          <p:cNvPr id="7" name="Espace réservé du numéro de diapositive 5"/>
          <p:cNvSpPr>
            <a:spLocks noGrp="1"/>
          </p:cNvSpPr>
          <p:nvPr>
            <p:ph type="sldNum" sz="quarter" idx="12"/>
          </p:nvPr>
        </p:nvSpPr>
        <p:spPr/>
        <p:txBody>
          <a:bodyPr/>
          <a:lstStyle>
            <a:lvl1pPr>
              <a:defRPr/>
            </a:lvl1pPr>
          </a:lstStyle>
          <a:p>
            <a:pPr algn="ctr"/>
            <a:fld id="{3D873807-B8EF-4E50-9C35-1429E89DC584}" type="slidenum">
              <a:rPr lang="is-IS" smtClean="0"/>
              <a:pPr algn="ctr"/>
              <a:t>‹#›</a:t>
            </a:fld>
            <a:endParaRPr lang="is-I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A"/>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A"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r>
              <a:rPr lang="en-GB" dirty="0" smtClean="0"/>
              <a:t>17. </a:t>
            </a:r>
            <a:r>
              <a:rPr lang="en-GB" dirty="0" err="1" smtClean="0"/>
              <a:t>nóvember</a:t>
            </a:r>
            <a:r>
              <a:rPr lang="en-GB" dirty="0" smtClean="0"/>
              <a:t> 2009</a:t>
            </a:r>
            <a:endParaRPr lang="is-IS" dirty="0"/>
          </a:p>
        </p:txBody>
      </p:sp>
      <p:sp>
        <p:nvSpPr>
          <p:cNvPr id="7" name="Espace réservé du numéro de diapositive 5"/>
          <p:cNvSpPr>
            <a:spLocks noGrp="1"/>
          </p:cNvSpPr>
          <p:nvPr>
            <p:ph type="sldNum" sz="quarter" idx="12"/>
          </p:nvPr>
        </p:nvSpPr>
        <p:spPr/>
        <p:txBody>
          <a:bodyPr/>
          <a:lstStyle>
            <a:lvl1pPr>
              <a:defRPr/>
            </a:lvl1pPr>
          </a:lstStyle>
          <a:p>
            <a:pPr algn="ctr"/>
            <a:fld id="{3D873807-B8EF-4E50-9C35-1429E89DC584}" type="slidenum">
              <a:rPr lang="is-IS" smtClean="0"/>
              <a:pPr algn="ctr"/>
              <a:t>‹#›</a:t>
            </a:fld>
            <a:endParaRPr lang="is-I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CA"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CA" dirty="0" smtClean="0"/>
              <a:t>Cliquez pour modifier les styles du texte du masque</a:t>
            </a:r>
          </a:p>
          <a:p>
            <a:pPr lvl="1"/>
            <a:r>
              <a:rPr lang="fr-CA" dirty="0" smtClean="0"/>
              <a:t>Deuxième niveau</a:t>
            </a:r>
          </a:p>
          <a:p>
            <a:pPr lvl="2"/>
            <a:r>
              <a:rPr lang="fr-CA" dirty="0" smtClean="0"/>
              <a:t>Troisième niveau</a:t>
            </a:r>
          </a:p>
          <a:p>
            <a:pPr lvl="3"/>
            <a:r>
              <a:rPr lang="fr-CA" dirty="0" smtClean="0"/>
              <a:t>Quatrième niveau</a:t>
            </a:r>
          </a:p>
          <a:p>
            <a:pPr lvl="4"/>
            <a:r>
              <a:rPr lang="fr-CA" dirty="0"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r>
              <a:rPr lang="en-GB" dirty="0" smtClean="0"/>
              <a:t>17. </a:t>
            </a:r>
            <a:r>
              <a:rPr lang="en-GB" dirty="0" err="1" smtClean="0"/>
              <a:t>nóvember</a:t>
            </a:r>
            <a:r>
              <a:rPr lang="en-GB" dirty="0" smtClean="0"/>
              <a:t> 2009</a:t>
            </a:r>
            <a:endParaRPr lang="is-IS" dirty="0"/>
          </a:p>
        </p:txBody>
      </p:sp>
      <p:sp>
        <p:nvSpPr>
          <p:cNvPr id="6" name="Espace réservé du numéro de diapositive 5"/>
          <p:cNvSpPr>
            <a:spLocks noGrp="1"/>
          </p:cNvSpPr>
          <p:nvPr>
            <p:ph type="sldNum" sz="quarter" idx="4"/>
          </p:nvPr>
        </p:nvSpPr>
        <p:spPr>
          <a:xfrm>
            <a:off x="385762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lgn="ctr"/>
            <a:fld id="{3D873807-B8EF-4E50-9C35-1429E89DC584}" type="slidenum">
              <a:rPr lang="is-IS" smtClean="0"/>
              <a:pPr algn="ctr"/>
              <a:t>‹#›</a:t>
            </a:fld>
            <a:endParaRPr lang="is-IS" dirty="0"/>
          </a:p>
        </p:txBody>
      </p:sp>
      <p:pic>
        <p:nvPicPr>
          <p:cNvPr id="8" name="Picture 7" descr="islenskt_litur_WORD.png"/>
          <p:cNvPicPr>
            <a:picLocks noChangeAspect="1"/>
          </p:cNvPicPr>
          <p:nvPr userDrawn="1"/>
        </p:nvPicPr>
        <p:blipFill>
          <a:blip r:embed="rId13" cstate="print"/>
          <a:stretch>
            <a:fillRect/>
          </a:stretch>
        </p:blipFill>
        <p:spPr>
          <a:xfrm>
            <a:off x="7643834" y="6143644"/>
            <a:ext cx="1071570" cy="501934"/>
          </a:xfrm>
          <a:prstGeom prst="rect">
            <a:avLst/>
          </a:prstGeom>
        </p:spPr>
      </p:pic>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1785926"/>
            <a:ext cx="7772400" cy="1470025"/>
          </a:xfrm>
        </p:spPr>
        <p:txBody>
          <a:bodyPr/>
          <a:lstStyle/>
          <a:p>
            <a:r>
              <a:rPr lang="is-IS" dirty="0" smtClean="0"/>
              <a:t>Framkvæmd fjárlaga,</a:t>
            </a:r>
            <a:br>
              <a:rPr lang="is-IS" dirty="0" smtClean="0"/>
            </a:br>
            <a:r>
              <a:rPr lang="is-IS" dirty="0" smtClean="0"/>
              <a:t>fjárlagaferlið</a:t>
            </a:r>
            <a:endParaRPr lang="is-IS" dirty="0"/>
          </a:p>
        </p:txBody>
      </p:sp>
      <p:sp>
        <p:nvSpPr>
          <p:cNvPr id="3" name="Subtitle 2"/>
          <p:cNvSpPr>
            <a:spLocks noGrp="1"/>
          </p:cNvSpPr>
          <p:nvPr>
            <p:ph type="subTitle" idx="1"/>
          </p:nvPr>
        </p:nvSpPr>
        <p:spPr/>
        <p:txBody>
          <a:bodyPr/>
          <a:lstStyle/>
          <a:p>
            <a:pPr>
              <a:spcBef>
                <a:spcPts val="0"/>
              </a:spcBef>
            </a:pPr>
            <a:r>
              <a:rPr lang="is-IS" sz="2800" dirty="0" smtClean="0"/>
              <a:t>Ólafur Hjálmarsson,</a:t>
            </a:r>
          </a:p>
          <a:p>
            <a:pPr>
              <a:spcBef>
                <a:spcPts val="0"/>
              </a:spcBef>
            </a:pPr>
            <a:r>
              <a:rPr lang="is-IS" sz="2800" dirty="0" smtClean="0"/>
              <a:t>hagstofustjóri</a:t>
            </a:r>
          </a:p>
          <a:p>
            <a:endParaRPr lang="is-IS" sz="2400" dirty="0" smtClean="0"/>
          </a:p>
          <a:p>
            <a:r>
              <a:rPr lang="is-IS" sz="1800" dirty="0" smtClean="0"/>
              <a:t>17. nóvember 2009</a:t>
            </a:r>
            <a:endParaRPr lang="is-IS"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Niðurstaða</a:t>
            </a:r>
            <a:endParaRPr lang="is-IS" dirty="0"/>
          </a:p>
        </p:txBody>
      </p:sp>
      <p:sp>
        <p:nvSpPr>
          <p:cNvPr id="4" name="Date Placeholder 3"/>
          <p:cNvSpPr>
            <a:spLocks noGrp="1"/>
          </p:cNvSpPr>
          <p:nvPr>
            <p:ph type="dt" sz="half" idx="10"/>
          </p:nvPr>
        </p:nvSpPr>
        <p:spPr/>
        <p:txBody>
          <a:bodyPr/>
          <a:lstStyle/>
          <a:p>
            <a:r>
              <a:rPr lang="en-GB" dirty="0" smtClean="0"/>
              <a:t>17/11/2009</a:t>
            </a:r>
            <a:endParaRPr lang="is-IS" dirty="0"/>
          </a:p>
        </p:txBody>
      </p:sp>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Áætluð útgjöld árið 2007</a:t>
            </a:r>
            <a:endParaRPr lang="is-IS" dirty="0"/>
          </a:p>
        </p:txBody>
      </p:sp>
      <p:sp>
        <p:nvSpPr>
          <p:cNvPr id="4" name="Date Placeholder 3"/>
          <p:cNvSpPr>
            <a:spLocks noGrp="1"/>
          </p:cNvSpPr>
          <p:nvPr>
            <p:ph type="dt" sz="half" idx="10"/>
          </p:nvPr>
        </p:nvSpPr>
        <p:spPr/>
        <p:txBody>
          <a:bodyPr/>
          <a:lstStyle/>
          <a:p>
            <a:r>
              <a:rPr lang="en-GB" dirty="0" smtClean="0"/>
              <a:t>17/11/2009</a:t>
            </a:r>
            <a:endParaRPr lang="is-IS" dirty="0"/>
          </a:p>
        </p:txBody>
      </p:sp>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Niðurstaða (frh.)</a:t>
            </a:r>
            <a:endParaRPr lang="is-IS" dirty="0"/>
          </a:p>
        </p:txBody>
      </p:sp>
      <p:sp>
        <p:nvSpPr>
          <p:cNvPr id="4" name="Date Placeholder 3"/>
          <p:cNvSpPr>
            <a:spLocks noGrp="1"/>
          </p:cNvSpPr>
          <p:nvPr>
            <p:ph type="dt" sz="half" idx="10"/>
          </p:nvPr>
        </p:nvSpPr>
        <p:spPr/>
        <p:txBody>
          <a:bodyPr/>
          <a:lstStyle/>
          <a:p>
            <a:r>
              <a:rPr lang="en-GB" dirty="0" smtClean="0"/>
              <a:t>17/11/2009</a:t>
            </a:r>
            <a:endParaRPr lang="is-IS" dirty="0"/>
          </a:p>
        </p:txBody>
      </p:sp>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Útgjaldarammar gliðna stöðugt</a:t>
            </a:r>
            <a:br>
              <a:rPr lang="is-IS" dirty="0" smtClean="0"/>
            </a:br>
            <a:r>
              <a:rPr lang="is-IS" dirty="0" smtClean="0"/>
              <a:t>í öllu ferlinu</a:t>
            </a:r>
            <a:endParaRPr lang="is-IS" dirty="0"/>
          </a:p>
        </p:txBody>
      </p:sp>
      <p:sp>
        <p:nvSpPr>
          <p:cNvPr id="3" name="Content Placeholder 2"/>
          <p:cNvSpPr>
            <a:spLocks noGrp="1"/>
          </p:cNvSpPr>
          <p:nvPr>
            <p:ph idx="1"/>
          </p:nvPr>
        </p:nvSpPr>
        <p:spPr>
          <a:xfrm>
            <a:off x="428596" y="1928803"/>
            <a:ext cx="8229600" cy="3929090"/>
          </a:xfrm>
        </p:spPr>
        <p:txBody>
          <a:bodyPr/>
          <a:lstStyle/>
          <a:p>
            <a:r>
              <a:rPr lang="is-IS" dirty="0" smtClean="0"/>
              <a:t>Við </a:t>
            </a:r>
            <a:r>
              <a:rPr lang="is-IS" dirty="0" err="1" smtClean="0"/>
              <a:t>undirbúning</a:t>
            </a:r>
            <a:r>
              <a:rPr lang="is-IS" dirty="0" smtClean="0"/>
              <a:t> fjárlaga</a:t>
            </a:r>
          </a:p>
          <a:p>
            <a:pPr>
              <a:buNone/>
            </a:pPr>
            <a:endParaRPr lang="is-IS" dirty="0" smtClean="0"/>
          </a:p>
          <a:p>
            <a:r>
              <a:rPr lang="is-IS" dirty="0" smtClean="0"/>
              <a:t>Við afgreiðslu Alþingis</a:t>
            </a:r>
          </a:p>
          <a:p>
            <a:pPr>
              <a:buNone/>
            </a:pPr>
            <a:endParaRPr lang="is-IS" dirty="0" smtClean="0"/>
          </a:p>
          <a:p>
            <a:r>
              <a:rPr lang="is-IS" dirty="0" smtClean="0"/>
              <a:t>Við framkvæmd fjárlaga </a:t>
            </a:r>
            <a:endParaRPr lang="is-IS" dirty="0"/>
          </a:p>
        </p:txBody>
      </p:sp>
      <p:sp>
        <p:nvSpPr>
          <p:cNvPr id="4" name="Date Placeholder 3"/>
          <p:cNvSpPr>
            <a:spLocks noGrp="1"/>
          </p:cNvSpPr>
          <p:nvPr>
            <p:ph type="dt" sz="half" idx="10"/>
          </p:nvPr>
        </p:nvSpPr>
        <p:spPr/>
        <p:txBody>
          <a:bodyPr/>
          <a:lstStyle/>
          <a:p>
            <a:r>
              <a:rPr lang="en-GB" dirty="0" smtClean="0"/>
              <a:t>17/11/2009</a:t>
            </a:r>
            <a:endParaRPr lang="is-I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Ríkisendurskoðun um </a:t>
            </a:r>
            <a:br>
              <a:rPr lang="is-IS" dirty="0" smtClean="0"/>
            </a:br>
            <a:r>
              <a:rPr lang="is-IS" dirty="0" smtClean="0"/>
              <a:t>framkvæmd fjárlaga 2006</a:t>
            </a:r>
            <a:endParaRPr lang="is-IS" dirty="0"/>
          </a:p>
        </p:txBody>
      </p:sp>
      <p:sp>
        <p:nvSpPr>
          <p:cNvPr id="3" name="Content Placeholder 2"/>
          <p:cNvSpPr>
            <a:spLocks noGrp="1"/>
          </p:cNvSpPr>
          <p:nvPr>
            <p:ph idx="1"/>
          </p:nvPr>
        </p:nvSpPr>
        <p:spPr>
          <a:xfrm>
            <a:off x="457200" y="1857364"/>
            <a:ext cx="8229600" cy="4268799"/>
          </a:xfrm>
        </p:spPr>
        <p:txBody>
          <a:bodyPr/>
          <a:lstStyle/>
          <a:p>
            <a:r>
              <a:rPr lang="is-IS" sz="3000" dirty="0" smtClean="0"/>
              <a:t>„Þegar öllu er á botninn hvolft felst vandamálið í agaleysi allra aðila, bæði forstöðumanna sem hlut eiga að máli og stjórnenda þeirra ráðuneyta sem forstöðumennirnir heyra undir. Brýnt er að stofnanir og ráðuneyti sem hlut eiga að máli bregðist við þessum vanda og ráði sem fyrst bót á honum. Þá er ekki síður mikilvægt að </a:t>
            </a:r>
            <a:r>
              <a:rPr lang="is-IS" sz="3000" dirty="0" err="1" smtClean="0"/>
              <a:t>fjárlaga-nefnd</a:t>
            </a:r>
            <a:r>
              <a:rPr lang="is-IS" sz="3000" dirty="0" smtClean="0"/>
              <a:t> Alþingis hafi frumkvæði að því að koma þessum málum í rétt horf.“</a:t>
            </a:r>
            <a:endParaRPr lang="is-IS" sz="3000" dirty="0"/>
          </a:p>
        </p:txBody>
      </p:sp>
      <p:sp>
        <p:nvSpPr>
          <p:cNvPr id="4" name="Date Placeholder 3"/>
          <p:cNvSpPr>
            <a:spLocks noGrp="1"/>
          </p:cNvSpPr>
          <p:nvPr>
            <p:ph type="dt" sz="half" idx="10"/>
          </p:nvPr>
        </p:nvSpPr>
        <p:spPr/>
        <p:txBody>
          <a:bodyPr/>
          <a:lstStyle/>
          <a:p>
            <a:r>
              <a:rPr lang="en-GB" dirty="0" smtClean="0"/>
              <a:t>17/11/2009</a:t>
            </a:r>
            <a:endParaRPr lang="is-I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3116"/>
            <a:ext cx="8229600" cy="1143000"/>
          </a:xfrm>
        </p:spPr>
        <p:txBody>
          <a:bodyPr/>
          <a:lstStyle/>
          <a:p>
            <a:r>
              <a:rPr lang="is-IS" dirty="0" smtClean="0"/>
              <a:t>Hvað er til ráða?</a:t>
            </a:r>
            <a:endParaRPr lang="is-IS" dirty="0"/>
          </a:p>
        </p:txBody>
      </p:sp>
      <p:sp>
        <p:nvSpPr>
          <p:cNvPr id="4" name="Date Placeholder 3"/>
          <p:cNvSpPr>
            <a:spLocks noGrp="1"/>
          </p:cNvSpPr>
          <p:nvPr>
            <p:ph type="dt" sz="half" idx="10"/>
          </p:nvPr>
        </p:nvSpPr>
        <p:spPr/>
        <p:txBody>
          <a:bodyPr/>
          <a:lstStyle/>
          <a:p>
            <a:r>
              <a:rPr lang="en-GB" dirty="0" smtClean="0"/>
              <a:t>17/11/2009</a:t>
            </a:r>
            <a:endParaRPr lang="is-I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Fjárlagagerð - úrbætur</a:t>
            </a:r>
            <a:endParaRPr lang="is-IS" dirty="0"/>
          </a:p>
        </p:txBody>
      </p:sp>
      <p:sp>
        <p:nvSpPr>
          <p:cNvPr id="3" name="Content Placeholder 2"/>
          <p:cNvSpPr>
            <a:spLocks noGrp="1"/>
          </p:cNvSpPr>
          <p:nvPr>
            <p:ph idx="1"/>
          </p:nvPr>
        </p:nvSpPr>
        <p:spPr/>
        <p:txBody>
          <a:bodyPr/>
          <a:lstStyle/>
          <a:p>
            <a:r>
              <a:rPr lang="is-IS" dirty="0" smtClean="0"/>
              <a:t>Skapa meiri samstöðu um markmið og langtímaáætlun í ríkisfjármálum; áætlunin fær of litla umræðu í ríkisstjórn og á Alþingi</a:t>
            </a:r>
          </a:p>
          <a:p>
            <a:r>
              <a:rPr lang="is-IS" dirty="0" smtClean="0"/>
              <a:t>Langtímaáætlun verði brotin niður á hvert verkefni</a:t>
            </a:r>
          </a:p>
          <a:p>
            <a:r>
              <a:rPr lang="is-IS" dirty="0" smtClean="0"/>
              <a:t>Gera ráð fyrir varasjóði í fjárlögum til að mæta útgjöldum innan ársins og breytingum Alþingis</a:t>
            </a:r>
            <a:endParaRPr lang="is-IS" dirty="0"/>
          </a:p>
        </p:txBody>
      </p:sp>
      <p:sp>
        <p:nvSpPr>
          <p:cNvPr id="4" name="Date Placeholder 3"/>
          <p:cNvSpPr>
            <a:spLocks noGrp="1"/>
          </p:cNvSpPr>
          <p:nvPr>
            <p:ph type="dt" sz="half" idx="10"/>
          </p:nvPr>
        </p:nvSpPr>
        <p:spPr/>
        <p:txBody>
          <a:bodyPr/>
          <a:lstStyle/>
          <a:p>
            <a:r>
              <a:rPr lang="en-GB" dirty="0" smtClean="0"/>
              <a:t>17/11/2009</a:t>
            </a:r>
            <a:endParaRPr lang="is-I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Framkvæmdin – úrbætur</a:t>
            </a:r>
            <a:endParaRPr lang="is-IS" dirty="0"/>
          </a:p>
        </p:txBody>
      </p:sp>
      <p:sp>
        <p:nvSpPr>
          <p:cNvPr id="3" name="Content Placeholder 2"/>
          <p:cNvSpPr>
            <a:spLocks noGrp="1"/>
          </p:cNvSpPr>
          <p:nvPr>
            <p:ph idx="1"/>
          </p:nvPr>
        </p:nvSpPr>
        <p:spPr/>
        <p:txBody>
          <a:bodyPr/>
          <a:lstStyle/>
          <a:p>
            <a:r>
              <a:rPr lang="is-IS" dirty="0" smtClean="0"/>
              <a:t>Setja þak á fjáraukalög ≤ varasjóður</a:t>
            </a:r>
          </a:p>
          <a:p>
            <a:r>
              <a:rPr lang="is-IS" dirty="0" smtClean="0"/>
              <a:t>Ekki verði greitt úr ríkissjóði nema fjárheimild sé fyrir hendi</a:t>
            </a:r>
          </a:p>
          <a:p>
            <a:r>
              <a:rPr lang="is-IS" dirty="0" smtClean="0"/>
              <a:t>Óheimilt verði að færa halla á milli ára í lokafjárlögum – þ.e. halli verður að vera innan óráðstafaðs eigin fjár</a:t>
            </a:r>
          </a:p>
          <a:p>
            <a:r>
              <a:rPr lang="is-IS" dirty="0" smtClean="0"/>
              <a:t>Efla eftirlitshlutverk Alþingis</a:t>
            </a:r>
            <a:endParaRPr lang="is-IS" dirty="0"/>
          </a:p>
        </p:txBody>
      </p:sp>
      <p:sp>
        <p:nvSpPr>
          <p:cNvPr id="4" name="Date Placeholder 3"/>
          <p:cNvSpPr>
            <a:spLocks noGrp="1"/>
          </p:cNvSpPr>
          <p:nvPr>
            <p:ph type="dt" sz="half" idx="10"/>
          </p:nvPr>
        </p:nvSpPr>
        <p:spPr/>
        <p:txBody>
          <a:bodyPr/>
          <a:lstStyle/>
          <a:p>
            <a:r>
              <a:rPr lang="en-GB" dirty="0" smtClean="0"/>
              <a:t>17/11/2009</a:t>
            </a:r>
            <a:endParaRPr lang="is-I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Stofnanaumgjörð</a:t>
            </a:r>
            <a:endParaRPr lang="is-IS" dirty="0"/>
          </a:p>
        </p:txBody>
      </p:sp>
      <p:sp>
        <p:nvSpPr>
          <p:cNvPr id="3" name="Content Placeholder 2"/>
          <p:cNvSpPr>
            <a:spLocks noGrp="1"/>
          </p:cNvSpPr>
          <p:nvPr>
            <p:ph idx="1"/>
          </p:nvPr>
        </p:nvSpPr>
        <p:spPr/>
        <p:txBody>
          <a:bodyPr/>
          <a:lstStyle/>
          <a:p>
            <a:r>
              <a:rPr lang="is-IS" dirty="0" smtClean="0"/>
              <a:t>Það þarf styrkja </a:t>
            </a:r>
            <a:r>
              <a:rPr lang="is-IS" dirty="0" err="1" smtClean="0"/>
              <a:t>fj</a:t>
            </a:r>
            <a:r>
              <a:rPr lang="is-IS" dirty="0" smtClean="0"/>
              <a:t>ármálaráðuneytið og færa saman fjárlagagerð og  eftirlit með framkvæmdinni</a:t>
            </a:r>
          </a:p>
          <a:p>
            <a:r>
              <a:rPr lang="is-IS" dirty="0" smtClean="0"/>
              <a:t>Fjárlagagerðin felst í forgangsröðun verkefna </a:t>
            </a:r>
            <a:br>
              <a:rPr lang="is-IS" dirty="0" smtClean="0"/>
            </a:br>
            <a:r>
              <a:rPr lang="is-IS" dirty="0" smtClean="0"/>
              <a:t>styrkja pólitíska vinnu við undirbúning fjárlaga</a:t>
            </a:r>
          </a:p>
          <a:p>
            <a:r>
              <a:rPr lang="is-IS" dirty="0" smtClean="0"/>
              <a:t>Framkvæmdin verði ábyrgð allra sem að henni koma </a:t>
            </a:r>
            <a:br>
              <a:rPr lang="is-IS" dirty="0" smtClean="0"/>
            </a:br>
            <a:r>
              <a:rPr lang="is-IS" dirty="0" smtClean="0"/>
              <a:t>– tryggja þarf </a:t>
            </a:r>
            <a:r>
              <a:rPr lang="is-IS" dirty="0" err="1" smtClean="0"/>
              <a:t>sveigjanleika</a:t>
            </a:r>
            <a:r>
              <a:rPr lang="is-IS" dirty="0" smtClean="0"/>
              <a:t> innan ákveðinna marka</a:t>
            </a:r>
            <a:endParaRPr lang="is-IS" dirty="0"/>
          </a:p>
        </p:txBody>
      </p:sp>
      <p:sp>
        <p:nvSpPr>
          <p:cNvPr id="4" name="Date Placeholder 3"/>
          <p:cNvSpPr>
            <a:spLocks noGrp="1"/>
          </p:cNvSpPr>
          <p:nvPr>
            <p:ph type="dt" sz="half" idx="10"/>
          </p:nvPr>
        </p:nvSpPr>
        <p:spPr/>
        <p:txBody>
          <a:bodyPr/>
          <a:lstStyle/>
          <a:p>
            <a:r>
              <a:rPr lang="en-GB" dirty="0" smtClean="0"/>
              <a:t>17/11/2009</a:t>
            </a:r>
            <a:endParaRPr lang="is-I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2984"/>
            <a:ext cx="8229600" cy="4983179"/>
          </a:xfrm>
        </p:spPr>
        <p:txBody>
          <a:bodyPr/>
          <a:lstStyle/>
          <a:p>
            <a:pPr marL="0" indent="0">
              <a:buNone/>
            </a:pPr>
            <a:r>
              <a:rPr lang="en-US" dirty="0" smtClean="0"/>
              <a:t>„In particular, there is the discipline of the hard budget constraint, that there is no budget supplementation, and that you are a bad manager if you even ask for it, and that if you do overspend, you will be removed. That, of course, is not possible to do in all countries, given civil service rules.“</a:t>
            </a:r>
          </a:p>
          <a:p>
            <a:pPr marL="0" indent="0">
              <a:buNone/>
            </a:pPr>
            <a:r>
              <a:rPr lang="is-IS" i="1" dirty="0" smtClean="0"/>
              <a:t>					</a:t>
            </a:r>
            <a:r>
              <a:rPr lang="is-IS" i="1" dirty="0" err="1" smtClean="0"/>
              <a:t>David</a:t>
            </a:r>
            <a:r>
              <a:rPr lang="is-IS" i="1" dirty="0" smtClean="0"/>
              <a:t> </a:t>
            </a:r>
            <a:r>
              <a:rPr lang="is-IS" i="1" dirty="0" err="1" smtClean="0"/>
              <a:t>Shand</a:t>
            </a:r>
            <a:endParaRPr lang="is-IS" i="1" dirty="0"/>
          </a:p>
        </p:txBody>
      </p:sp>
      <p:sp>
        <p:nvSpPr>
          <p:cNvPr id="4" name="Date Placeholder 3"/>
          <p:cNvSpPr>
            <a:spLocks noGrp="1"/>
          </p:cNvSpPr>
          <p:nvPr>
            <p:ph type="dt" sz="half" idx="10"/>
          </p:nvPr>
        </p:nvSpPr>
        <p:spPr/>
        <p:txBody>
          <a:bodyPr/>
          <a:lstStyle/>
          <a:p>
            <a:r>
              <a:rPr lang="en-GB" dirty="0" smtClean="0"/>
              <a:t>17/11/2009</a:t>
            </a:r>
            <a:endParaRPr lang="is-I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714356"/>
            <a:ext cx="8229600" cy="1143000"/>
          </a:xfrm>
        </p:spPr>
        <p:txBody>
          <a:bodyPr/>
          <a:lstStyle/>
          <a:p>
            <a:r>
              <a:rPr lang="is-IS" dirty="0" smtClean="0"/>
              <a:t>41. gr. stjórnarskrár</a:t>
            </a:r>
            <a:endParaRPr lang="is-IS" dirty="0"/>
          </a:p>
        </p:txBody>
      </p:sp>
      <p:sp>
        <p:nvSpPr>
          <p:cNvPr id="3" name="Content Placeholder 2"/>
          <p:cNvSpPr>
            <a:spLocks noGrp="1"/>
          </p:cNvSpPr>
          <p:nvPr>
            <p:ph idx="1"/>
          </p:nvPr>
        </p:nvSpPr>
        <p:spPr>
          <a:xfrm>
            <a:off x="457200" y="1965961"/>
            <a:ext cx="8229600" cy="2757494"/>
          </a:xfrm>
        </p:spPr>
        <p:txBody>
          <a:bodyPr/>
          <a:lstStyle/>
          <a:p>
            <a:pPr marL="0" indent="0">
              <a:buNone/>
            </a:pPr>
            <a:r>
              <a:rPr lang="is-IS" dirty="0" smtClean="0"/>
              <a:t>Ekkert gjald má greiða af hendi, nema heimild sé til þess í fjárlögum eða fjáraukalögum. </a:t>
            </a:r>
            <a:endParaRPr lang="is-IS" dirty="0"/>
          </a:p>
        </p:txBody>
      </p:sp>
      <p:sp>
        <p:nvSpPr>
          <p:cNvPr id="4" name="Date Placeholder 3"/>
          <p:cNvSpPr>
            <a:spLocks noGrp="1"/>
          </p:cNvSpPr>
          <p:nvPr>
            <p:ph type="dt" sz="half" idx="10"/>
          </p:nvPr>
        </p:nvSpPr>
        <p:spPr/>
        <p:txBody>
          <a:bodyPr/>
          <a:lstStyle/>
          <a:p>
            <a:r>
              <a:rPr lang="en-GB" dirty="0" smtClean="0"/>
              <a:t>17/11/2009</a:t>
            </a:r>
            <a:endParaRPr lang="is-I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Fjárlagagerðin</a:t>
            </a:r>
            <a:endParaRPr lang="is-IS" dirty="0"/>
          </a:p>
        </p:txBody>
      </p:sp>
      <p:sp>
        <p:nvSpPr>
          <p:cNvPr id="3" name="Content Placeholder 2"/>
          <p:cNvSpPr>
            <a:spLocks noGrp="1"/>
          </p:cNvSpPr>
          <p:nvPr>
            <p:ph idx="1"/>
          </p:nvPr>
        </p:nvSpPr>
        <p:spPr/>
        <p:txBody>
          <a:bodyPr/>
          <a:lstStyle/>
          <a:p>
            <a:r>
              <a:rPr lang="is-IS" dirty="0" smtClean="0"/>
              <a:t>Rammar samþykktir í ríkisstjórn að vori, </a:t>
            </a:r>
            <a:br>
              <a:rPr lang="is-IS" dirty="0" smtClean="0"/>
            </a:br>
            <a:r>
              <a:rPr lang="is-IS" dirty="0" smtClean="0"/>
              <a:t>oftast í </a:t>
            </a:r>
            <a:r>
              <a:rPr lang="is-IS" dirty="0" err="1" smtClean="0"/>
              <a:t>apríl</a:t>
            </a:r>
            <a:endParaRPr lang="is-IS" dirty="0" smtClean="0"/>
          </a:p>
          <a:p>
            <a:pPr>
              <a:buNone/>
            </a:pPr>
            <a:endParaRPr lang="is-IS" dirty="0" smtClean="0"/>
          </a:p>
          <a:p>
            <a:r>
              <a:rPr lang="is-IS" dirty="0" smtClean="0"/>
              <a:t>Frumvarp lagt fram í byrjun október</a:t>
            </a:r>
          </a:p>
          <a:p>
            <a:pPr>
              <a:buNone/>
            </a:pPr>
            <a:endParaRPr lang="is-IS" dirty="0" smtClean="0"/>
          </a:p>
          <a:p>
            <a:r>
              <a:rPr lang="is-IS" dirty="0" smtClean="0"/>
              <a:t>Fjárlög afgreidd í desember</a:t>
            </a:r>
            <a:endParaRPr lang="is-IS" dirty="0"/>
          </a:p>
        </p:txBody>
      </p:sp>
      <p:sp>
        <p:nvSpPr>
          <p:cNvPr id="4" name="Date Placeholder 3"/>
          <p:cNvSpPr>
            <a:spLocks noGrp="1"/>
          </p:cNvSpPr>
          <p:nvPr>
            <p:ph type="dt" sz="half" idx="10"/>
          </p:nvPr>
        </p:nvSpPr>
        <p:spPr/>
        <p:txBody>
          <a:bodyPr/>
          <a:lstStyle/>
          <a:p>
            <a:r>
              <a:rPr lang="en-GB" dirty="0" smtClean="0"/>
              <a:t>17/11/2009</a:t>
            </a:r>
            <a:endParaRPr lang="is-I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Framkvæmd fjárlaga</a:t>
            </a:r>
            <a:endParaRPr lang="is-IS" dirty="0"/>
          </a:p>
        </p:txBody>
      </p:sp>
      <p:sp>
        <p:nvSpPr>
          <p:cNvPr id="3" name="Content Placeholder 2"/>
          <p:cNvSpPr>
            <a:spLocks noGrp="1"/>
          </p:cNvSpPr>
          <p:nvPr>
            <p:ph idx="1"/>
          </p:nvPr>
        </p:nvSpPr>
        <p:spPr/>
        <p:txBody>
          <a:bodyPr/>
          <a:lstStyle/>
          <a:p>
            <a:r>
              <a:rPr lang="is-IS" dirty="0" smtClean="0"/>
              <a:t>Stofnun, ráðuneyti, fjármálaráðuneyti</a:t>
            </a:r>
          </a:p>
          <a:p>
            <a:pPr>
              <a:buNone/>
            </a:pPr>
            <a:endParaRPr lang="is-IS" dirty="0" smtClean="0"/>
          </a:p>
          <a:p>
            <a:r>
              <a:rPr lang="is-IS" dirty="0" smtClean="0"/>
              <a:t>Fjáraukalög</a:t>
            </a:r>
          </a:p>
          <a:p>
            <a:pPr>
              <a:buNone/>
            </a:pPr>
            <a:endParaRPr lang="is-IS" dirty="0" smtClean="0"/>
          </a:p>
          <a:p>
            <a:r>
              <a:rPr lang="is-IS" dirty="0" smtClean="0"/>
              <a:t>Lokafjárlög</a:t>
            </a:r>
            <a:endParaRPr lang="is-IS" dirty="0"/>
          </a:p>
        </p:txBody>
      </p:sp>
      <p:sp>
        <p:nvSpPr>
          <p:cNvPr id="4" name="Date Placeholder 3"/>
          <p:cNvSpPr>
            <a:spLocks noGrp="1"/>
          </p:cNvSpPr>
          <p:nvPr>
            <p:ph type="dt" sz="half" idx="10"/>
          </p:nvPr>
        </p:nvSpPr>
        <p:spPr/>
        <p:txBody>
          <a:bodyPr/>
          <a:lstStyle/>
          <a:p>
            <a:r>
              <a:rPr lang="en-GB" dirty="0" smtClean="0"/>
              <a:t>17/11/2009</a:t>
            </a:r>
            <a:endParaRPr lang="is-I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Eftirlit</a:t>
            </a:r>
            <a:endParaRPr lang="is-IS" dirty="0"/>
          </a:p>
        </p:txBody>
      </p:sp>
      <p:sp>
        <p:nvSpPr>
          <p:cNvPr id="3" name="Content Placeholder 2"/>
          <p:cNvSpPr>
            <a:spLocks noGrp="1"/>
          </p:cNvSpPr>
          <p:nvPr>
            <p:ph idx="1"/>
          </p:nvPr>
        </p:nvSpPr>
        <p:spPr/>
        <p:txBody>
          <a:bodyPr/>
          <a:lstStyle/>
          <a:p>
            <a:r>
              <a:rPr lang="is-IS" dirty="0" smtClean="0"/>
              <a:t>Fagráðuneyti</a:t>
            </a:r>
          </a:p>
          <a:p>
            <a:pPr>
              <a:buNone/>
            </a:pPr>
            <a:endParaRPr lang="is-IS" dirty="0" smtClean="0"/>
          </a:p>
          <a:p>
            <a:r>
              <a:rPr lang="is-IS" dirty="0" smtClean="0"/>
              <a:t>Fjármálaráðuneyti / ríkisstjórn</a:t>
            </a:r>
          </a:p>
          <a:p>
            <a:pPr>
              <a:buNone/>
            </a:pPr>
            <a:endParaRPr lang="is-IS" dirty="0" smtClean="0"/>
          </a:p>
          <a:p>
            <a:r>
              <a:rPr lang="is-IS" dirty="0" smtClean="0"/>
              <a:t>Ríkisendurskoðun / Alþingi, fjárlaganefnd</a:t>
            </a:r>
            <a:endParaRPr lang="is-IS" dirty="0"/>
          </a:p>
        </p:txBody>
      </p:sp>
      <p:sp>
        <p:nvSpPr>
          <p:cNvPr id="4" name="Date Placeholder 3"/>
          <p:cNvSpPr>
            <a:spLocks noGrp="1"/>
          </p:cNvSpPr>
          <p:nvPr>
            <p:ph type="dt" sz="half" idx="10"/>
          </p:nvPr>
        </p:nvSpPr>
        <p:spPr/>
        <p:txBody>
          <a:bodyPr/>
          <a:lstStyle/>
          <a:p>
            <a:r>
              <a:rPr lang="en-GB" dirty="0" smtClean="0"/>
              <a:t>17/11/2009</a:t>
            </a:r>
            <a:endParaRPr lang="is-I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Fjárlagaferlið</a:t>
            </a:r>
            <a:endParaRPr lang="is-IS" dirty="0"/>
          </a:p>
        </p:txBody>
      </p:sp>
      <p:sp>
        <p:nvSpPr>
          <p:cNvPr id="3" name="Content Placeholder 2"/>
          <p:cNvSpPr>
            <a:spLocks noGrp="1"/>
          </p:cNvSpPr>
          <p:nvPr>
            <p:ph idx="1"/>
          </p:nvPr>
        </p:nvSpPr>
        <p:spPr/>
        <p:txBody>
          <a:bodyPr/>
          <a:lstStyle/>
          <a:p>
            <a:r>
              <a:rPr lang="is-IS" dirty="0" smtClean="0"/>
              <a:t>Fjárlagafrumvarp – fjárlög</a:t>
            </a:r>
          </a:p>
          <a:p>
            <a:pPr>
              <a:buNone/>
            </a:pPr>
            <a:endParaRPr lang="is-IS" dirty="0" smtClean="0"/>
          </a:p>
          <a:p>
            <a:r>
              <a:rPr lang="is-IS" dirty="0" smtClean="0"/>
              <a:t>Fjárlög – fjáraukalög</a:t>
            </a:r>
          </a:p>
          <a:p>
            <a:pPr>
              <a:buNone/>
            </a:pPr>
            <a:endParaRPr lang="is-IS" dirty="0" smtClean="0"/>
          </a:p>
          <a:p>
            <a:r>
              <a:rPr lang="is-IS" dirty="0" smtClean="0"/>
              <a:t>Lokafjárlög – fjárheimildir</a:t>
            </a:r>
            <a:endParaRPr lang="is-IS" dirty="0"/>
          </a:p>
        </p:txBody>
      </p:sp>
      <p:sp>
        <p:nvSpPr>
          <p:cNvPr id="4" name="Date Placeholder 3"/>
          <p:cNvSpPr>
            <a:spLocks noGrp="1"/>
          </p:cNvSpPr>
          <p:nvPr>
            <p:ph type="dt" sz="half" idx="10"/>
          </p:nvPr>
        </p:nvSpPr>
        <p:spPr/>
        <p:txBody>
          <a:bodyPr/>
          <a:lstStyle/>
          <a:p>
            <a:r>
              <a:rPr lang="en-GB" dirty="0" smtClean="0"/>
              <a:t>17/11/2009</a:t>
            </a:r>
            <a:endParaRPr lang="is-I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z="3600" dirty="0" smtClean="0"/>
              <a:t>Breyting frá fjárlagafrumvarpi til fjárlaga</a:t>
            </a:r>
            <a:endParaRPr lang="is-IS" sz="3600" dirty="0"/>
          </a:p>
        </p:txBody>
      </p:sp>
      <p:sp>
        <p:nvSpPr>
          <p:cNvPr id="3" name="Content Placeholder 2"/>
          <p:cNvSpPr>
            <a:spLocks noGrp="1"/>
          </p:cNvSpPr>
          <p:nvPr>
            <p:ph idx="1"/>
          </p:nvPr>
        </p:nvSpPr>
        <p:spPr>
          <a:xfrm>
            <a:off x="457200" y="1285860"/>
            <a:ext cx="8229600" cy="4840303"/>
          </a:xfrm>
        </p:spPr>
        <p:txBody>
          <a:bodyPr/>
          <a:lstStyle/>
          <a:p>
            <a:r>
              <a:rPr lang="is-IS" sz="2000" dirty="0" smtClean="0"/>
              <a:t>Breytingar í meðförum Alþingis</a:t>
            </a:r>
            <a:endParaRPr lang="is-IS" sz="2000" dirty="0"/>
          </a:p>
        </p:txBody>
      </p:sp>
      <p:sp>
        <p:nvSpPr>
          <p:cNvPr id="4" name="Date Placeholder 3"/>
          <p:cNvSpPr>
            <a:spLocks noGrp="1"/>
          </p:cNvSpPr>
          <p:nvPr>
            <p:ph type="dt" sz="half" idx="10"/>
          </p:nvPr>
        </p:nvSpPr>
        <p:spPr/>
        <p:txBody>
          <a:bodyPr/>
          <a:lstStyle/>
          <a:p>
            <a:r>
              <a:rPr lang="en-GB" dirty="0" smtClean="0"/>
              <a:t>17/11/2009</a:t>
            </a:r>
            <a:endParaRPr lang="is-IS" dirty="0"/>
          </a:p>
        </p:txBody>
      </p:sp>
      <p:graphicFrame>
        <p:nvGraphicFramePr>
          <p:cNvPr id="6" name="Chart 5"/>
          <p:cNvGraphicFramePr/>
          <p:nvPr/>
        </p:nvGraphicFramePr>
        <p:xfrm>
          <a:off x="928662" y="1785926"/>
          <a:ext cx="7143800" cy="428628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Hlutfall fjáraukalaga af fjárlögum</a:t>
            </a:r>
            <a:endParaRPr lang="is-IS" dirty="0"/>
          </a:p>
        </p:txBody>
      </p:sp>
      <p:sp>
        <p:nvSpPr>
          <p:cNvPr id="4" name="Date Placeholder 3"/>
          <p:cNvSpPr>
            <a:spLocks noGrp="1"/>
          </p:cNvSpPr>
          <p:nvPr>
            <p:ph type="dt" sz="half" idx="10"/>
          </p:nvPr>
        </p:nvSpPr>
        <p:spPr/>
        <p:txBody>
          <a:bodyPr/>
          <a:lstStyle/>
          <a:p>
            <a:r>
              <a:rPr lang="en-GB" dirty="0" smtClean="0"/>
              <a:t>17/11/2009</a:t>
            </a:r>
            <a:endParaRPr lang="is-IS" dirty="0"/>
          </a:p>
        </p:txBody>
      </p:sp>
      <p:graphicFrame>
        <p:nvGraphicFramePr>
          <p:cNvPr id="11" name="Content Placeholder 10"/>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Staða í árslok sem hlutfall af fjárheimild ársins, fjöldi</a:t>
            </a:r>
            <a:endParaRPr lang="is-IS" dirty="0"/>
          </a:p>
        </p:txBody>
      </p:sp>
      <p:sp>
        <p:nvSpPr>
          <p:cNvPr id="4" name="Date Placeholder 3"/>
          <p:cNvSpPr>
            <a:spLocks noGrp="1"/>
          </p:cNvSpPr>
          <p:nvPr>
            <p:ph type="dt" sz="half" idx="10"/>
          </p:nvPr>
        </p:nvSpPr>
        <p:spPr/>
        <p:txBody>
          <a:bodyPr/>
          <a:lstStyle/>
          <a:p>
            <a:r>
              <a:rPr lang="en-GB" dirty="0" smtClean="0"/>
              <a:t>17/11/2009</a:t>
            </a:r>
            <a:endParaRPr lang="is-IS" dirty="0"/>
          </a:p>
        </p:txBody>
      </p:sp>
      <p:graphicFrame>
        <p:nvGraphicFramePr>
          <p:cNvPr id="7" name="Content Placeholder 6"/>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theme1.xml><?xml version="1.0" encoding="utf-8"?>
<a:theme xmlns:a="http://schemas.openxmlformats.org/drawingml/2006/main" name="11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701</TotalTime>
  <Words>425</Words>
  <Application>Microsoft Office PowerPoint</Application>
  <PresentationFormat>On-screen Show (4:3)</PresentationFormat>
  <Paragraphs>88</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112</vt:lpstr>
      <vt:lpstr>Framkvæmd fjárlaga, fjárlagaferlið</vt:lpstr>
      <vt:lpstr>41. gr. stjórnarskrár</vt:lpstr>
      <vt:lpstr>Fjárlagagerðin</vt:lpstr>
      <vt:lpstr>Framkvæmd fjárlaga</vt:lpstr>
      <vt:lpstr>Eftirlit</vt:lpstr>
      <vt:lpstr>Fjárlagaferlið</vt:lpstr>
      <vt:lpstr>Breyting frá fjárlagafrumvarpi til fjárlaga</vt:lpstr>
      <vt:lpstr>Hlutfall fjáraukalaga af fjárlögum</vt:lpstr>
      <vt:lpstr>Staða í árslok sem hlutfall af fjárheimild ársins, fjöldi</vt:lpstr>
      <vt:lpstr>Niðurstaða</vt:lpstr>
      <vt:lpstr>Áætluð útgjöld árið 2007</vt:lpstr>
      <vt:lpstr>Niðurstaða (frh.)</vt:lpstr>
      <vt:lpstr>Útgjaldarammar gliðna stöðugt í öllu ferlinu</vt:lpstr>
      <vt:lpstr>Ríkisendurskoðun um  framkvæmd fjárlaga 2006</vt:lpstr>
      <vt:lpstr>Hvað er til ráða?</vt:lpstr>
      <vt:lpstr>Fjárlagagerð - úrbætur</vt:lpstr>
      <vt:lpstr>Framkvæmdin – úrbætur</vt:lpstr>
      <vt:lpstr>Stofnanaumgjörð</vt:lpstr>
      <vt:lpstr>Slide 19</vt:lpstr>
    </vt:vector>
  </TitlesOfParts>
  <Company>Hagstofa Íslands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Brynjólfur Ólason</dc:creator>
  <cp:lastModifiedBy>Ólafur Hjálmarsson</cp:lastModifiedBy>
  <cp:revision>32</cp:revision>
  <dcterms:created xsi:type="dcterms:W3CDTF">2009-11-06T08:42:07Z</dcterms:created>
  <dcterms:modified xsi:type="dcterms:W3CDTF">2009-11-17T09:30:36Z</dcterms:modified>
</cp:coreProperties>
</file>