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6" r:id="rId2"/>
    <p:sldId id="392" r:id="rId3"/>
    <p:sldId id="412" r:id="rId4"/>
    <p:sldId id="413" r:id="rId5"/>
    <p:sldId id="414" r:id="rId6"/>
    <p:sldId id="418" r:id="rId7"/>
    <p:sldId id="419" r:id="rId8"/>
    <p:sldId id="394" r:id="rId9"/>
    <p:sldId id="395" r:id="rId10"/>
    <p:sldId id="400" r:id="rId11"/>
    <p:sldId id="416" r:id="rId12"/>
    <p:sldId id="415" r:id="rId13"/>
    <p:sldId id="420" r:id="rId14"/>
    <p:sldId id="401" r:id="rId15"/>
    <p:sldId id="396" r:id="rId16"/>
    <p:sldId id="398" r:id="rId17"/>
    <p:sldId id="399" r:id="rId18"/>
    <p:sldId id="421" r:id="rId19"/>
    <p:sldId id="393" r:id="rId20"/>
  </p:sldIdLst>
  <p:sldSz cx="9144000" cy="6858000" type="screen4x3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66"/>
    <a:srgbClr val="CCFFFF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85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094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9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B3EE279-8529-49D3-892F-7792EA6F7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2FB4852-6D9F-49E6-B93A-7517056717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A3D59-72E2-42E0-82AE-398F3EAC10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A3D59-72E2-42E0-82AE-398F3EAC10CC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CBF65-9613-438C-9FCC-1B5CDCFD2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3C757-B383-4EAA-A552-30785DEE77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0D543-CBD9-412B-A848-C219DB58B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B18F9-16D5-4A0E-B02E-5B9AC2E14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A64BE-EA1D-42DD-8F04-D33B69F964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CFFC5-0EE7-4349-B3EC-F52103BD71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85491-57CB-449D-AB84-953AEED4CD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56A97-CC00-4D38-93F8-2AC15D030B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F0AC7-8170-4432-95A3-851519B404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3C118-C068-442C-BDE6-068D5035D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58E75-9B0D-4CAF-A550-2E545E75D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EF7253BC-24D7-42A5-987A-4374C7C16C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merki_samtaka_atvinnulifsins_islensk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81800" y="5978525"/>
            <a:ext cx="171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 rot="5400000">
            <a:off x="8151813" y="1446213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s-IS" sz="1400" b="0">
                <a:solidFill>
                  <a:schemeClr val="bg1"/>
                </a:solidFill>
              </a:rPr>
              <a:t>www.sa.is</a:t>
            </a:r>
            <a:endParaRPr lang="en-GB" sz="14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3367088"/>
          </a:xfrm>
        </p:spPr>
        <p:txBody>
          <a:bodyPr/>
          <a:lstStyle/>
          <a:p>
            <a:pPr>
              <a:lnSpc>
                <a:spcPct val="135000"/>
              </a:lnSpc>
            </a:pPr>
            <a:r>
              <a:rPr lang="is-IS" sz="3200" smtClean="0"/>
              <a:t>Aukin framleiðni </a:t>
            </a:r>
            <a:br>
              <a:rPr lang="is-IS" sz="3200" smtClean="0"/>
            </a:br>
            <a:r>
              <a:rPr lang="is-IS" sz="3200" smtClean="0"/>
              <a:t>með rafrænum viðskiptum</a:t>
            </a:r>
            <a:endParaRPr lang="en-GB" sz="3200" b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5143500"/>
            <a:ext cx="7572375" cy="7858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s-IS" sz="2400" smtClean="0"/>
              <a:t>Aðalfundur Icepro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4. júní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smtClean="0"/>
              <a:t>Framleiðniskýrsla Hagfræðistofnunar og Rannsóknarseturs verslunarinnar 2007 </a:t>
            </a:r>
            <a:endParaRPr lang="en-US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715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Á árabilinu 1998-2005 jókst fjölþáttaframleiðni í íslensku atvinnulífi um 1,5% á ári að jafnaði (framleiðni fjármuna um 1,3% og vinnuafls um 3,8%)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Á árabilinu 1973-1997 óx fjölþáttaframleiðni um 1,0% á ári að jafnaði (framleiðni fjármuna minnkaði um 0,3% og vinnuafls jókst um 1,8%)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Af hraðari vexti fjölþáttaframleiðni á Íslandi á síðustu árum má leiða líkur á því að ný og bætt upplýsinga- og samskiptatækni hafi verið að skila sér í auknum árangri í atvinnulífinu, meiri hagvexti og skapað grundvöll fyrir bættum lífskjörum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Miklar breytingar á B2C á áratug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Á síðasta áratug voru miklar væntingar tengdar við stóraukin rafræn viðskipti vegna þess hversu hratt internetið þróaðist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Þessar fyrstu spár reyndust of bjartsýnar og athyglin beindist að því að skilgreina og fjarlægja hindranir fyrir auknum vexti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Á undanförnum árum hefur B2C rafverslun aukist um 25% á ári að jafnaði í OECD-ríkjunum og miklu meira í sumum greinum, t.d. ferðaþjónustu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Nú hafa hinar upphaflegu og bjartsýnu spár ræst og gott betur á sumum sviðum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Rafræn innkaup og EDI (SMT)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6438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Í grein </a:t>
            </a:r>
            <a:r>
              <a:rPr lang="is-IS" sz="1800" b="0" smtClean="0"/>
              <a:t>JHM</a:t>
            </a:r>
            <a:r>
              <a:rPr lang="is-IS" sz="1800" b="0" baseline="30000" smtClean="0"/>
              <a:t>1</a:t>
            </a:r>
            <a:r>
              <a:rPr lang="is-IS" sz="1800" b="0" smtClean="0"/>
              <a:t> </a:t>
            </a:r>
            <a:r>
              <a:rPr lang="is-IS" sz="1800" b="0" smtClean="0"/>
              <a:t>1991 kom fram að </a:t>
            </a:r>
            <a:r>
              <a:rPr lang="en-GB" sz="1800" b="0" smtClean="0"/>
              <a:t>kostnaður við gerð og notkun skjala í viðskiptum næmi allt að 8% af verðmæti vörusendinga, auk þess sem mikill tími tapaðist. </a:t>
            </a:r>
            <a:r>
              <a:rPr lang="is-IS" sz="1800" b="0" smtClean="0"/>
              <a:t>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Þróun fjarskipta skapaði grundvöll fyrir skjalasendingu milli tölva (SMT). </a:t>
            </a:r>
            <a:r>
              <a:rPr lang="en-GB" sz="1800" b="0" smtClean="0"/>
              <a:t>Mikil hagræðing væri falin í því að nota SMT í stað hefðbundinna skjala. Þörf væri fyrir skilvirkara kerfi í upplýsinga skiptum sem væri hraðvirkara, ódýrara og að minnsta kosti jafn öruggt og pappír. </a:t>
            </a:r>
            <a:endParaRPr lang="is-I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Samkomulag náðist um EDIFACT staðal árið 1989 sem gerðu fyrirtækjum kleift að skipta hvert við annað rafrænt með svokölluðum EDI skeytum sem innihalda pantanir og reikninga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Kerfið er mjög útbreitt  í viðskiptum milli fyrirtækja á Íslandi, en er barn síns tíma. Er t.d. einungis til innanlandsnota.</a:t>
            </a:r>
            <a:endParaRPr lang="en-US" sz="1800" b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8662" y="6286520"/>
            <a:ext cx="3857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s-IS" sz="1400" b="0" baseline="30000" smtClean="0"/>
              <a:t>1</a:t>
            </a:r>
            <a:r>
              <a:rPr lang="is-IS" sz="1200" b="0" baseline="30000" smtClean="0"/>
              <a:t> </a:t>
            </a:r>
            <a:r>
              <a:rPr lang="is-IS" sz="1100" b="0" smtClean="0"/>
              <a:t>Jón H. Magnússon, lögmaður SA</a:t>
            </a:r>
            <a:endParaRPr lang="en-US" sz="11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Rafræn innkaup með XML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XML ívafsmálið (eXtensible Markup Language) er notað til að auðvelda gagnaflutninga milli ólíkra tölva í ólíku umhverfi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XML skjöl má flytja inn í eða út úr flestum gerðum gagnagrunna og er XML orðið eins konar alheimsstaðall við vistun og flutning gagna milli tölvukerfa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Staðlar um samræmingu skeyta eru forsendur fyrir viðskiptum milli fyrirtækja með XML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Staðall um samræmingu skeyta, UBL (Universal Business laguage), útgáfa 2.0 frá 2006 er mikilvægur áfangi á leiðinni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Samstarfsvettvangur Norðurlandanna og fleiri ríkja, NES hópurinn (North European Subset), hefur unnið mikilvægt starf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Markmiðið að ríkin og síðar öll Evrópa geti skiptst á rafrænum skjölum á grundvelli söm staðla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i2010 stefna ESB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6438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Hluti Lissabon-áætlunarinnar um vöxt og atvinnu sem hafði það m.a. að markmiði að Evrópa yrði samkeppnishæfasta svæði heims árið 2010 var stefna á sviði rafrænnar stjórnsýslu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EFTA og umsóknarríki eru meðal þátttakenda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Stefnumótandi forgangsaðgerðir voru samþykktar í sept. 2007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Rekstrarsamhæfi milli landa – rafræn innkaup milli landa og gagnkvæm viðurkenning rafrænna skilríkja ríkja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Minnkun stjórnsýslubyrði – endurnýta upplýsingar, huga að minni fyrirtækjum, auka hagræði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Aðgengi fyrir alla – huga að þeim sem lakast standa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Gagnsæi og lýðræðisleg þátttaka – kanna nýjar leiðir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endParaRPr lang="is-I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Ávinningar stöðlunar rafrænna innkaupa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71530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Enginn pappír – minni efna og tækjanotkun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Minni vinnuaflskostnaður – vinna við að setja í og opna umslög hverfur, ásamt póstburði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Engin tvískráning og hagkvæmari verkferlar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Í nýlegri skýrslu (Capagemini Consulting, haust 2007) er ávinningur af upptöku rafrænna innkaupa áætlaður nema 0,8% af VLF í besta falli.  Ef sama gildir á Íslandi samsvarar það 11 milljörðum króna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Gengið er út frá því að 80-90% innkaupa nú séu á pappírsformi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Kostnaður við hver pappírsviðskipti er áætlaður 1,65 evrur og geti lækkað um 70-75% með fyrir hvern reikning sem berst rafrænt í stað pappírs. Í íslenskum krónum er sparnaðurinn 200 kr. pr. reikning.</a:t>
            </a:r>
            <a:endParaRPr lang="en-US" sz="18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Þróunin á næstunni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Eins og í tilviki síma, internets og tölvupósts þá eykst hvatinn til þess að stunda rafræn innkaup með fjölda þeirra sem notast við þá aðferð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Mikilvægt er að opinberir aðilar dragi vagninn – og það er einmitt að gerast á Íslandi þar sem Fjársýslan tekur þegar á móti XML reikningum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Hvatinn hlýtur að vera mikill hjá fyrirtækjum sem stunda utanríkisviðskipti því þau verða greiðari og ódýrari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Vænta má þess þróunin verði hröð næstu árin, umskipin verða þó ekki skyndileg, og innan fárra missera muni öll hugbúnaðarfyrirtæki bjóða upp á rafræn innkaup sem valkost í bókhaldskerfum sínum, en nú þegar er kosturinn fyrir hendi í nokkrum kerfum.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smtClean="0"/>
              <a:t>Rafræn innkaup munu m.a. hjálpa okkur við að koma sterkari út úr kreppunni</a:t>
            </a:r>
            <a:endParaRPr lang="en-US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Umskipti yfir í rafræn innkaup krefjast ekki mikilla fjárfestinga og fela í sér umtalsverðan ávinning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Breytingin eykur hagkvæmni og samkeppnishæfni fyrirtækja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Breytingin stuðlar að aukinni fjölþáttaframleiðni sem er grundvöllur bættra lífskjara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smtClean="0"/>
              <a:t>Framtíð Icepro</a:t>
            </a:r>
            <a:endParaRPr lang="en-US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</a:t>
            </a:r>
            <a:r>
              <a:rPr lang="is-IS" sz="1800" b="0" smtClean="0"/>
              <a:t>Icepro hefur unnið gríðarlega mikilvægt starf á undanförnum árum (sem farið hefur hljótt) á sviði rafrænna viðskipta. Mikilvægt er að það starf haldi áfram enda margt óunnið.</a:t>
            </a:r>
            <a:endParaRPr lang="is-I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Stjórnvöld hafa ákveðið að fella brott tryggan gjaldstofn Icepro – hlutdeild í tryggingagjaldi – og gera þess í stað þjónustusamning sem háður er skilyrðum um framlög </a:t>
            </a:r>
            <a:r>
              <a:rPr lang="is-IS" sz="1800" b="0" smtClean="0"/>
              <a:t>frá </a:t>
            </a:r>
            <a:r>
              <a:rPr lang="is-IS" sz="1800" b="0" smtClean="0"/>
              <a:t>öðrum</a:t>
            </a:r>
            <a:endParaRPr lang="en-US" sz="180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SA hafa stutt við starfsemi Icepro með árgjöldum, en einkum með myndarlegum styrkjum við sérstök verkefni á árunum 2006-2008</a:t>
            </a:r>
            <a:endParaRPr lang="is-I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</a:t>
            </a:r>
            <a:r>
              <a:rPr lang="is-IS" sz="1800" b="0" smtClean="0"/>
              <a:t>SA heitir stuðningi við Icpro á sama grundvelli og fram til þessa, þ.e. á grundvelli árgjalda og stuðningi við tiltekin, mikilvæg verkefni.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3367088"/>
          </a:xfrm>
        </p:spPr>
        <p:txBody>
          <a:bodyPr/>
          <a:lstStyle/>
          <a:p>
            <a:pPr>
              <a:lnSpc>
                <a:spcPct val="135000"/>
              </a:lnSpc>
            </a:pPr>
            <a:r>
              <a:rPr lang="is-IS" sz="3200" smtClean="0"/>
              <a:t>Aukin framleiðni </a:t>
            </a:r>
            <a:br>
              <a:rPr lang="is-IS" sz="3200" smtClean="0"/>
            </a:br>
            <a:r>
              <a:rPr lang="is-IS" sz="3200" smtClean="0"/>
              <a:t>með rafrænum viðskiptum</a:t>
            </a:r>
            <a:endParaRPr lang="en-GB" sz="3200" b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5143500"/>
            <a:ext cx="7572375" cy="7858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s-IS" sz="2400" smtClean="0"/>
              <a:t>Aðalfundur Icepro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4. júní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600" smtClean="0"/>
              <a:t>Þróun tölvutækni með persónulegu ívafi</a:t>
            </a:r>
            <a:endParaRPr lang="en-US" sz="26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71530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Vann lokaverkefni í Lundi 1979 á Wang PC tölvu með kasettudrifi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 Vann lokaverkefni 1981 á prentara með lyklaborði og notaði gataspjöld til gagnaflutninga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Stórtölvur með útstöðvum ríkjandi 1981-1985  - takmarkaður hugbúnaður, frumstæð ritvinnsluforrit og töflureiknar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Hjá KRN 1983 – 1985, þar var Radio Shack PC tölva með 9” diskettudrifi, síðan kom ViktorPC með hörðum diski, 10 MB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Fór 1985 í 3 vikna vinnuferð til Norðurlanda og Bretlands með níðþunga fartölvu (5 MB disk) sem reyndist mjög nytsamleg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VSÍ 1986 – IBM System 32 með  útstöðvum og 10 MB diski (ca 3 m</a:t>
            </a:r>
            <a:r>
              <a:rPr lang="is-IS" sz="1800" b="0" baseline="30000" smtClean="0"/>
              <a:t>2 </a:t>
            </a:r>
            <a:r>
              <a:rPr lang="is-IS" sz="1800" b="0" smtClean="0"/>
              <a:t>í ummál)</a:t>
            </a:r>
            <a:endParaRPr lang="en-US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600" smtClean="0"/>
              <a:t>Þróun tölvutækni með persónulegu ívafi</a:t>
            </a:r>
            <a:endParaRPr lang="en-US" sz="26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7153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VSÍ 1986 – Íslenskar PC tölvur (Atlantis) keyptar  á hverja starfsstöð og nettengdar við miðlæga HP tölvu til prentunar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1986-1988 Telex til rafrænna samskipta við utanaðkomandi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1988 Netþjónn með sameiginlegt drif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1989- Telefax í notkun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1991 Skjáfax frá Tölvusamskiptum tekið í notkun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1994  Hægfara vaxandi notkun internets 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1995 Tölvupóstur heldur innreið sína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1999 Eignast fyrsta farsímann, farsímavæðingin kemst á flug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2000- Sífellt meiri bandbreidd og öflugri tölvur og hugbúnaður</a:t>
            </a:r>
            <a:endParaRPr lang="en-US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500" smtClean="0"/>
              <a:t>Könnun SA á rafrænum viðskiptum 2000</a:t>
            </a:r>
            <a:endParaRPr lang="en-US" sz="250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09" y="1319967"/>
            <a:ext cx="8072495" cy="492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smtClean="0"/>
              <a:t>Könnun SA á rafrænum viðskiptum 2000</a:t>
            </a:r>
            <a:endParaRPr lang="en-US" sz="240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1000108"/>
            <a:ext cx="8597083" cy="524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smtClean="0"/>
              <a:t>Könnun SA á rafrænum viðskiptum 2000</a:t>
            </a:r>
            <a:endParaRPr lang="en-US" sz="240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8362757" cy="509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Nokkrar ályktanir </a:t>
            </a:r>
            <a:r>
              <a:rPr lang="is-IS" sz="2800" smtClean="0"/>
              <a:t>HGS</a:t>
            </a:r>
            <a:r>
              <a:rPr lang="is-IS" sz="2800" baseline="30000" smtClean="0"/>
              <a:t>1</a:t>
            </a:r>
            <a:r>
              <a:rPr lang="is-IS" sz="2800" smtClean="0"/>
              <a:t> </a:t>
            </a:r>
            <a:r>
              <a:rPr lang="is-IS" sz="2800" smtClean="0"/>
              <a:t>2000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5009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Mikilvægur þáttur „nýja hagkerfisins” eru rafræn viðskipti, bæði B2B og B2C, þróunin er ör og miklar breytingar framundan. Miklir möguleikar í formi betri þjónustu og aukinnar hagkvæmni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Búist er við að B2B aukist tífalt m.v. B2C á næstu árum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Rafvæðing innkaupaferla eykur öryggi og lækkar kostnað. Viðskiptakerfi á netingu gefa færi á aukinni </a:t>
            </a:r>
            <a:r>
              <a:rPr lang="is-IS" sz="1800" b="0" smtClean="0"/>
              <a:t>sjálfvirkni, </a:t>
            </a:r>
            <a:r>
              <a:rPr lang="is-IS" sz="1800" b="0" smtClean="0"/>
              <a:t>flækkun </a:t>
            </a:r>
            <a:r>
              <a:rPr lang="is-IS" sz="1800" b="0" smtClean="0"/>
              <a:t>milliliða og lækka kostnað</a:t>
            </a:r>
            <a:endParaRPr lang="is-I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GB" sz="1800" b="0" smtClean="0"/>
              <a:t> Útbreiðsla </a:t>
            </a:r>
            <a:r>
              <a:rPr lang="en-GB" sz="1800" b="0" smtClean="0"/>
              <a:t>nýrra viðskiptahátta er jafn mikil </a:t>
            </a:r>
            <a:r>
              <a:rPr lang="en-GB" sz="1800" b="0" smtClean="0"/>
              <a:t>á Íslandi </a:t>
            </a:r>
            <a:r>
              <a:rPr lang="en-GB" sz="1800" b="0" smtClean="0"/>
              <a:t>og meðal þeirra Evrópuþjóða sem talin eru standa fremst í þessu efni.  Íslensk fyrirtæki standa </a:t>
            </a:r>
            <a:r>
              <a:rPr lang="en-GB" sz="1800" b="0" smtClean="0"/>
              <a:t>framarlega við </a:t>
            </a:r>
            <a:r>
              <a:rPr lang="en-GB" sz="1800" b="0" smtClean="0"/>
              <a:t>upptöku og innleiðingu nýrrar tækni og viðskiptahátta.</a:t>
            </a:r>
            <a:endParaRPr lang="en-US" sz="1800" b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0100" y="6072206"/>
            <a:ext cx="3071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s-IS" sz="1400" b="0" baseline="30000" smtClean="0"/>
              <a:t>1</a:t>
            </a:r>
            <a:r>
              <a:rPr lang="is-IS" sz="1100" b="0" smtClean="0"/>
              <a:t> Hannes G. Sigurðsson</a:t>
            </a:r>
            <a:endParaRPr lang="en-US" sz="11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„Nýja hagkerfið”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428736"/>
            <a:ext cx="7643866" cy="488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Ársfundur SA 2000 var tileinkaður „Nýja hagkerfinu“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Þar skilgreindi aðalræðumaðurinn, Nicholas Vanston, aðalhagfræðingur OECD Nýja hagkerfið svo: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is-IS" sz="1800" b="0" smtClean="0"/>
              <a:t> Mikill hagvöxtur ár eftir ár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is-IS" sz="1800" b="0" smtClean="0"/>
              <a:t> Lág verðbólga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is-IS" sz="1800" b="0" smtClean="0"/>
              <a:t> Lítið atvinnuleysi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is-IS" sz="1800" b="0" smtClean="0"/>
              <a:t> Hátt hlutabréfaverð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is-IS" sz="1800" b="0" smtClean="0"/>
              <a:t> Hröð útbreiðsla Upplýsinga- og samskiptatækni (ICT)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 Niðurstaða hans var (öllum á óvart) að það væri ekkert „Nýtt hagkerfi“, einungis </a:t>
            </a:r>
            <a:r>
              <a:rPr lang="is-IS" sz="1800" b="0" smtClean="0"/>
              <a:t>USA </a:t>
            </a:r>
            <a:r>
              <a:rPr lang="is-IS" sz="1800" b="0" smtClean="0"/>
              <a:t>uppfyllti öll skilyrðin. Þar hefði langtíma hagvaxtargeta aukist  á síðari hluta tíunda áratugarins, en ekki annars staðar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„Framleiðni skiptir ekki öllu, en næstum öllu þegar um lífskjör er að ræða”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smtClean="0"/>
              <a:t>Mikilvægi framleiðni</a:t>
            </a: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857224" y="1071546"/>
            <a:ext cx="750099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Framleiðni vinnuafls getur aukist ef: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600" b="0" smtClean="0"/>
              <a:t> hæfni starfsmanna eykst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600" b="0" smtClean="0"/>
              <a:t> gæði tækja og búnaðar sem unnið er með eykst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600" b="0" smtClean="0"/>
              <a:t> skilvirkni stjórnunar framleiðslunnar eykst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Fjölþáttaframleiðni (multi factor productivity, MFP) eykst ef meiri framleiðsla fæst með jafn miklum aðföngum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MFP getur aukist með betri stjórnun eða vinnuaðferðum, nýrri tækni eða bættri notkun hennar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Niðurstaða Vanstons var að ICT hefði EKKI (enn) aukið MFP heldur hefði fjármagn komið í stað vinnuafls vegna þess hversu ódýrar tölvur, farsímar og fjarskiptatækni væri orðin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is-IS" sz="1800" b="0" smtClean="0"/>
              <a:t> Sagan kenndi að áhrif tæknibyltinga á MFP tækju langan tíma – heimurinn ætti enn eftir að uppskera aukna framleiðni  vegna framfara í upplýsingatækni og aukinnar notkunar hennar </a:t>
            </a:r>
            <a:endParaRPr lang="en-US" sz="18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 master slide">
  <a:themeElements>
    <a:clrScheme name="SA 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 master slid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 master 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 master 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 master 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 master 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 master 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 master 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F:\0 Skrifstofa og skipulag\Ýmislegt ritarar\Templates\SA master slide.pot</Template>
  <TotalTime>22400</TotalTime>
  <Words>1526</Words>
  <Application>Microsoft Office PowerPoint</Application>
  <PresentationFormat>On-screen Show (4:3)</PresentationFormat>
  <Paragraphs>104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SA master slide</vt:lpstr>
      <vt:lpstr>Aukin framleiðni  með rafrænum viðskiptum</vt:lpstr>
      <vt:lpstr>Þróun tölvutækni með persónulegu ívafi</vt:lpstr>
      <vt:lpstr>Þróun tölvutækni með persónulegu ívafi</vt:lpstr>
      <vt:lpstr>Könnun SA á rafrænum viðskiptum 2000</vt:lpstr>
      <vt:lpstr>Könnun SA á rafrænum viðskiptum 2000</vt:lpstr>
      <vt:lpstr>Könnun SA á rafrænum viðskiptum 2000</vt:lpstr>
      <vt:lpstr>Nokkrar ályktanir HGS1 2000</vt:lpstr>
      <vt:lpstr>„Nýja hagkerfið”</vt:lpstr>
      <vt:lpstr>Mikilvægi framleiðni</vt:lpstr>
      <vt:lpstr>Framleiðniskýrsla Hagfræðistofnunar og Rannsóknarseturs verslunarinnar 2007 </vt:lpstr>
      <vt:lpstr>Miklar breytingar á B2C á áratug</vt:lpstr>
      <vt:lpstr>Rafræn innkaup og EDI (SMT)</vt:lpstr>
      <vt:lpstr>Rafræn innkaup með XML</vt:lpstr>
      <vt:lpstr>i2010 stefna ESB</vt:lpstr>
      <vt:lpstr>Ávinningar stöðlunar rafrænna innkaupa</vt:lpstr>
      <vt:lpstr>Þróunin á næstunni</vt:lpstr>
      <vt:lpstr>Rafræn innkaup munu m.a. hjálpa okkur við að koma sterkari út úr kreppunni</vt:lpstr>
      <vt:lpstr>Framtíð Icepro</vt:lpstr>
      <vt:lpstr>Aukin framleiðni  með rafrænum viðskiptum</vt:lpstr>
    </vt:vector>
  </TitlesOfParts>
  <Company>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Þjóðhagsspá og fjárlög 2003</dc:title>
  <dc:creator>Hannes G. Sigurðsson</dc:creator>
  <cp:lastModifiedBy>Hannes G.  Sigurðsson</cp:lastModifiedBy>
  <cp:revision>219</cp:revision>
  <dcterms:created xsi:type="dcterms:W3CDTF">2002-09-10T11:55:40Z</dcterms:created>
  <dcterms:modified xsi:type="dcterms:W3CDTF">2009-06-03T21:50:54Z</dcterms:modified>
</cp:coreProperties>
</file>