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16"/>
  </p:handoutMasterIdLst>
  <p:sldIdLst>
    <p:sldId id="256" r:id="rId2"/>
    <p:sldId id="258" r:id="rId3"/>
    <p:sldId id="259" r:id="rId4"/>
    <p:sldId id="260" r:id="rId5"/>
    <p:sldId id="261" r:id="rId6"/>
    <p:sldId id="262" r:id="rId7"/>
    <p:sldId id="263" r:id="rId8"/>
    <p:sldId id="264" r:id="rId9"/>
    <p:sldId id="265" r:id="rId10"/>
    <p:sldId id="266" r:id="rId11"/>
    <p:sldId id="268" r:id="rId12"/>
    <p:sldId id="270" r:id="rId13"/>
    <p:sldId id="271" r:id="rId14"/>
    <p:sldId id="272"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66"/>
    <a:srgbClr val="CCFFFF"/>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97" d="100"/>
          <a:sy n="97" d="100"/>
        </p:scale>
        <p:origin x="-114"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4C95A-4E01-4E04-B6F1-7462A8160F8C}" type="datetimeFigureOut">
              <a:rPr lang="en-US" smtClean="0"/>
              <a:pPr/>
              <a:t>9/4/2008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26C9DD-D932-4290-8315-586FC24C00F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89A526-88BE-4B72-A70A-BD371B5E64F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A1C591-FD98-4969-A324-099C9D00705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195D566-642C-4164-91C7-3E5E9A5AD97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7D2EB12-9C5D-4E1B-8C4B-B91BB50CCFA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EBB8BC-132C-43A3-8649-6C27C49B907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7250145-912D-4DDF-8BA3-418E7E09006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62ABE38-0168-439D-9442-7B25AEEE00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70C4198-63D4-438B-9D71-4B2C6D1B6B7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3FB63CA-0006-4FB4-BB06-91ECDE87092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5A5433F-EFFB-4C61-B587-65EC8D1B13B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D3BF474-2B25-4C44-9F9E-F4DDAC16E2C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524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4478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426E097-1CFB-4901-8D6B-2A2399D23FD2}" type="slidenum">
              <a:rPr lang="en-US"/>
              <a:pPr/>
              <a:t>‹#›</a:t>
            </a:fld>
            <a:endParaRPr lang="en-US"/>
          </a:p>
        </p:txBody>
      </p:sp>
      <p:pic>
        <p:nvPicPr>
          <p:cNvPr id="1031" name="Picture 7" descr="M:\My Documents\Skjöl ÓÞS\Prívatmál\Samtök atvinnulífsins\merki_samtaka_atvinnulifsins_islenskt.jpg"/>
          <p:cNvPicPr>
            <a:picLocks noChangeAspect="1" noChangeArrowheads="1"/>
          </p:cNvPicPr>
          <p:nvPr/>
        </p:nvPicPr>
        <p:blipFill>
          <a:blip r:embed="rId13" cstate="print"/>
          <a:srcRect/>
          <a:stretch>
            <a:fillRect/>
          </a:stretch>
        </p:blipFill>
        <p:spPr bwMode="auto">
          <a:xfrm>
            <a:off x="6324600" y="5791200"/>
            <a:ext cx="2171700" cy="895350"/>
          </a:xfrm>
          <a:prstGeom prst="rect">
            <a:avLst/>
          </a:prstGeom>
          <a:noFill/>
        </p:spPr>
      </p:pic>
      <p:sp>
        <p:nvSpPr>
          <p:cNvPr id="1033" name="Rectangle 9"/>
          <p:cNvSpPr>
            <a:spLocks noChangeArrowheads="1"/>
          </p:cNvSpPr>
          <p:nvPr/>
        </p:nvSpPr>
        <p:spPr bwMode="auto">
          <a:xfrm>
            <a:off x="8839200" y="0"/>
            <a:ext cx="304800" cy="6858000"/>
          </a:xfrm>
          <a:prstGeom prst="rect">
            <a:avLst/>
          </a:prstGeom>
          <a:solidFill>
            <a:srgbClr val="003366"/>
          </a:solidFill>
          <a:ln w="9525">
            <a:solidFill>
              <a:schemeClr val="tx1"/>
            </a:solidFill>
            <a:miter lim="800000"/>
            <a:headEnd/>
            <a:tailEnd/>
          </a:ln>
          <a:effectLst/>
        </p:spPr>
        <p:txBody>
          <a:bodyPr wrap="none" anchor="ctr"/>
          <a:lstStyle/>
          <a:p>
            <a:endParaRPr lang="en-US"/>
          </a:p>
        </p:txBody>
      </p:sp>
      <p:sp>
        <p:nvSpPr>
          <p:cNvPr id="1035" name="Text Box 11"/>
          <p:cNvSpPr txBox="1">
            <a:spLocks noChangeArrowheads="1"/>
          </p:cNvSpPr>
          <p:nvPr/>
        </p:nvSpPr>
        <p:spPr bwMode="auto">
          <a:xfrm rot="5400000">
            <a:off x="8151813" y="1446213"/>
            <a:ext cx="1676400" cy="304800"/>
          </a:xfrm>
          <a:prstGeom prst="rect">
            <a:avLst/>
          </a:prstGeom>
          <a:noFill/>
          <a:ln w="9525">
            <a:noFill/>
            <a:miter lim="800000"/>
            <a:headEnd/>
            <a:tailEnd/>
          </a:ln>
          <a:effectLst/>
        </p:spPr>
        <p:txBody>
          <a:bodyPr>
            <a:spAutoFit/>
          </a:bodyPr>
          <a:lstStyle/>
          <a:p>
            <a:pPr>
              <a:spcBef>
                <a:spcPct val="50000"/>
              </a:spcBef>
            </a:pPr>
            <a:r>
              <a:rPr lang="is-IS" sz="1400">
                <a:solidFill>
                  <a:schemeClr val="bg1"/>
                </a:solidFill>
                <a:latin typeface="Verdana" pitchFamily="34" charset="0"/>
              </a:rPr>
              <a:t>www.sa.is</a:t>
            </a:r>
            <a:endParaRPr lang="en-US" sz="1400">
              <a:solidFill>
                <a:schemeClr val="bg1"/>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600" b="1">
          <a:solidFill>
            <a:srgbClr val="003366"/>
          </a:solidFill>
          <a:latin typeface="+mj-lt"/>
          <a:ea typeface="+mj-ea"/>
          <a:cs typeface="+mj-cs"/>
        </a:defRPr>
      </a:lvl1pPr>
      <a:lvl2pPr algn="ctr" rtl="0" eaLnBrk="1" fontAlgn="base" hangingPunct="1">
        <a:spcBef>
          <a:spcPct val="0"/>
        </a:spcBef>
        <a:spcAft>
          <a:spcPct val="0"/>
        </a:spcAft>
        <a:defRPr sz="3600" b="1">
          <a:solidFill>
            <a:srgbClr val="003366"/>
          </a:solidFill>
          <a:latin typeface="Verdana" pitchFamily="34" charset="0"/>
        </a:defRPr>
      </a:lvl2pPr>
      <a:lvl3pPr algn="ctr" rtl="0" eaLnBrk="1" fontAlgn="base" hangingPunct="1">
        <a:spcBef>
          <a:spcPct val="0"/>
        </a:spcBef>
        <a:spcAft>
          <a:spcPct val="0"/>
        </a:spcAft>
        <a:defRPr sz="3600" b="1">
          <a:solidFill>
            <a:srgbClr val="003366"/>
          </a:solidFill>
          <a:latin typeface="Verdana" pitchFamily="34" charset="0"/>
        </a:defRPr>
      </a:lvl3pPr>
      <a:lvl4pPr algn="ctr" rtl="0" eaLnBrk="1" fontAlgn="base" hangingPunct="1">
        <a:spcBef>
          <a:spcPct val="0"/>
        </a:spcBef>
        <a:spcAft>
          <a:spcPct val="0"/>
        </a:spcAft>
        <a:defRPr sz="3600" b="1">
          <a:solidFill>
            <a:srgbClr val="003366"/>
          </a:solidFill>
          <a:latin typeface="Verdana" pitchFamily="34" charset="0"/>
        </a:defRPr>
      </a:lvl4pPr>
      <a:lvl5pPr algn="ctr" rtl="0" eaLnBrk="1" fontAlgn="base" hangingPunct="1">
        <a:spcBef>
          <a:spcPct val="0"/>
        </a:spcBef>
        <a:spcAft>
          <a:spcPct val="0"/>
        </a:spcAft>
        <a:defRPr sz="3600" b="1">
          <a:solidFill>
            <a:srgbClr val="003366"/>
          </a:solidFill>
          <a:latin typeface="Verdana" pitchFamily="34" charset="0"/>
        </a:defRPr>
      </a:lvl5pPr>
      <a:lvl6pPr marL="457200" algn="ctr" rtl="0" eaLnBrk="1" fontAlgn="base" hangingPunct="1">
        <a:spcBef>
          <a:spcPct val="0"/>
        </a:spcBef>
        <a:spcAft>
          <a:spcPct val="0"/>
        </a:spcAft>
        <a:defRPr sz="3600" b="1">
          <a:solidFill>
            <a:srgbClr val="003366"/>
          </a:solidFill>
          <a:latin typeface="Verdana" pitchFamily="34" charset="0"/>
        </a:defRPr>
      </a:lvl6pPr>
      <a:lvl7pPr marL="914400" algn="ctr" rtl="0" eaLnBrk="1" fontAlgn="base" hangingPunct="1">
        <a:spcBef>
          <a:spcPct val="0"/>
        </a:spcBef>
        <a:spcAft>
          <a:spcPct val="0"/>
        </a:spcAft>
        <a:defRPr sz="3600" b="1">
          <a:solidFill>
            <a:srgbClr val="003366"/>
          </a:solidFill>
          <a:latin typeface="Verdana" pitchFamily="34" charset="0"/>
        </a:defRPr>
      </a:lvl7pPr>
      <a:lvl8pPr marL="1371600" algn="ctr" rtl="0" eaLnBrk="1" fontAlgn="base" hangingPunct="1">
        <a:spcBef>
          <a:spcPct val="0"/>
        </a:spcBef>
        <a:spcAft>
          <a:spcPct val="0"/>
        </a:spcAft>
        <a:defRPr sz="3600" b="1">
          <a:solidFill>
            <a:srgbClr val="003366"/>
          </a:solidFill>
          <a:latin typeface="Verdana" pitchFamily="34" charset="0"/>
        </a:defRPr>
      </a:lvl8pPr>
      <a:lvl9pPr marL="1828800" algn="ctr" rtl="0" eaLnBrk="1" fontAlgn="base" hangingPunct="1">
        <a:spcBef>
          <a:spcPct val="0"/>
        </a:spcBef>
        <a:spcAft>
          <a:spcPct val="0"/>
        </a:spcAft>
        <a:defRPr sz="3600" b="1">
          <a:solidFill>
            <a:srgbClr val="003366"/>
          </a:solidFill>
          <a:latin typeface="Verdana" pitchFamily="34"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00034" y="571480"/>
            <a:ext cx="7772400" cy="1143000"/>
          </a:xfrm>
        </p:spPr>
        <p:txBody>
          <a:bodyPr/>
          <a:lstStyle/>
          <a:p>
            <a:r>
              <a:rPr lang="is-IS" sz="4000" smtClean="0"/>
              <a:t>Hagvöxt um land allt</a:t>
            </a:r>
            <a:endParaRPr lang="en-US" sz="4000"/>
          </a:p>
        </p:txBody>
      </p:sp>
      <p:sp>
        <p:nvSpPr>
          <p:cNvPr id="2051" name="Rectangle 3"/>
          <p:cNvSpPr>
            <a:spLocks noGrp="1" noChangeArrowheads="1"/>
          </p:cNvSpPr>
          <p:nvPr>
            <p:ph type="subTitle" idx="1"/>
          </p:nvPr>
        </p:nvSpPr>
        <p:spPr>
          <a:xfrm>
            <a:off x="1285852" y="2000240"/>
            <a:ext cx="6400800" cy="4143404"/>
          </a:xfrm>
        </p:spPr>
        <p:txBody>
          <a:bodyPr/>
          <a:lstStyle/>
          <a:p>
            <a:r>
              <a:rPr lang="is-IS" dirty="0" smtClean="0"/>
              <a:t>Áherslur atvinnulífsins í atvinnu- og byggðamálum</a:t>
            </a:r>
          </a:p>
          <a:p>
            <a:endParaRPr lang="is-IS" dirty="0" smtClean="0"/>
          </a:p>
          <a:p>
            <a:endParaRPr lang="is-IS" dirty="0" smtClean="0"/>
          </a:p>
          <a:p>
            <a:r>
              <a:rPr lang="is-IS" sz="2400" smtClean="0"/>
              <a:t>Hugmyndaþing </a:t>
            </a:r>
            <a:r>
              <a:rPr lang="is-IS" sz="2400" smtClean="0"/>
              <a:t>SA á </a:t>
            </a:r>
            <a:r>
              <a:rPr lang="is-IS" sz="2400" dirty="0" smtClean="0"/>
              <a:t>Hofsósi</a:t>
            </a:r>
            <a:br>
              <a:rPr lang="is-IS" sz="2400" dirty="0" smtClean="0"/>
            </a:br>
            <a:r>
              <a:rPr lang="is-IS" sz="2400" dirty="0" smtClean="0"/>
              <a:t>5. september 2008</a:t>
            </a:r>
          </a:p>
          <a:p>
            <a:endParaRPr lang="is-IS" sz="2400" dirty="0" smtClean="0"/>
          </a:p>
          <a:p>
            <a:r>
              <a:rPr lang="is-IS" sz="2400" dirty="0" smtClean="0"/>
              <a:t>Vilhjálmur Egilsson</a:t>
            </a:r>
          </a:p>
          <a:p>
            <a:r>
              <a:rPr lang="is-IS" sz="2400" dirty="0" smtClean="0"/>
              <a:t>framkvæmdastjóri</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Öflug grunn- og símenntun</a:t>
            </a:r>
            <a:endParaRPr lang="en-US"/>
          </a:p>
        </p:txBody>
      </p:sp>
      <p:sp>
        <p:nvSpPr>
          <p:cNvPr id="3" name="Content Placeholder 2"/>
          <p:cNvSpPr>
            <a:spLocks noGrp="1"/>
          </p:cNvSpPr>
          <p:nvPr>
            <p:ph idx="1"/>
          </p:nvPr>
        </p:nvSpPr>
        <p:spPr/>
        <p:txBody>
          <a:bodyPr/>
          <a:lstStyle/>
          <a:p>
            <a:r>
              <a:rPr lang="en-US" sz="1800" smtClean="0"/>
              <a:t>Samtök atvinnulífsins telja öfluga grunnmenntun vera forsendu þess að einstök landssvæði haldist í byggð og eflist. Með grunnmenntun er ekki einungis átt við leik- og grunnskóla heldur þarf að bjóða upp á fjölbreytta framhaldsmenntun fyrir ungmenni sem þau geta sótt frá heimili sínu. Fjölskyldum er vart boðlegt að unglingar á þéttbýlisstöðum eigi ekki annars kost en að fara um langan veg að heiman í framhaldsskóla.</a:t>
            </a:r>
          </a:p>
          <a:p>
            <a:r>
              <a:rPr lang="en-US" sz="1800" smtClean="0"/>
              <a:t>Mikilvægt er að bjóða fólki möguleika til að bæta bæði persónulega, félagslega og starfslega færni því hana öðlast menn ekki í eitt skipti fyrir öll. Möguleikar til sí- og endurmenntunar og aðgangur að náms- og starfsráðgjöf þurfa að vera innan seilingar.</a:t>
            </a:r>
          </a:p>
          <a:p>
            <a:endParaRPr lang="en-US" sz="18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Menning er mikilvæg</a:t>
            </a:r>
            <a:endParaRPr lang="en-US"/>
          </a:p>
        </p:txBody>
      </p:sp>
      <p:sp>
        <p:nvSpPr>
          <p:cNvPr id="3" name="Content Placeholder 2"/>
          <p:cNvSpPr>
            <a:spLocks noGrp="1"/>
          </p:cNvSpPr>
          <p:nvPr>
            <p:ph idx="1"/>
          </p:nvPr>
        </p:nvSpPr>
        <p:spPr>
          <a:xfrm>
            <a:off x="685800" y="1447800"/>
            <a:ext cx="7772400" cy="4695844"/>
          </a:xfrm>
        </p:spPr>
        <p:txBody>
          <a:bodyPr/>
          <a:lstStyle/>
          <a:p>
            <a:r>
              <a:rPr lang="en-US" sz="2400" smtClean="0"/>
              <a:t>Öflug og afar mikilvæg menningarstarfsemi er rekin um land allt. Þessi starfsemi byggir að langmestu leyti á frumkvæði einstaklinga og fyrirtækja. Fjölmörg fyrirtæki hafa sprottið upp sem nýta sérkenni síns byggðarlags bæði í ferðaþjónustu, framleiðslu matvæla og annarrar vöru og þjónustu. Viðburðir tengdir einstökum byggðarlögum eru fjölmargir og víða rekin öflug liststarfsemi. Þessir þættir atvinnulífsins eru ekki síður háðir öflugum innviðum og sterkum byggðakjörnum en annar atvinnurekstur.</a:t>
            </a:r>
            <a:endParaRPr lang="en-US" sz="24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Nýta kosti einkarekstrar</a:t>
            </a:r>
            <a:endParaRPr lang="en-US"/>
          </a:p>
        </p:txBody>
      </p:sp>
      <p:sp>
        <p:nvSpPr>
          <p:cNvPr id="3" name="Content Placeholder 2"/>
          <p:cNvSpPr>
            <a:spLocks noGrp="1"/>
          </p:cNvSpPr>
          <p:nvPr>
            <p:ph idx="1"/>
          </p:nvPr>
        </p:nvSpPr>
        <p:spPr/>
        <p:txBody>
          <a:bodyPr/>
          <a:lstStyle/>
          <a:p>
            <a:r>
              <a:rPr lang="en-US" sz="2400" smtClean="0"/>
              <a:t>Samtök atvinnulífsins telja að ríki og sveitarfélög geti nýtt markaðsöflin mun meira til að veita þá þjónustu sem þau bjóða. Átt er við heilbrigðisþjónustu, menntun, menningu, félagsþjónustu auk annarra sviða. Á þessum sviðum getur einkarekstur skapað fyrirtækjum um allt land arðbær tækifæri til nýrrar starfsemi og eflt þá þjónustu sem fyrir er. Mikilvægt er að við opinber innkaup sé þess gætt innlend fyrirtæki eigi raunhæfa </a:t>
            </a:r>
            <a:r>
              <a:rPr lang="nn-NO" sz="2400" smtClean="0"/>
              <a:t>möguleika til að bjóða í verkin.</a:t>
            </a:r>
            <a:endParaRPr lang="en-US"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...minni sveiflur</a:t>
            </a:r>
            <a:endParaRPr lang="en-US"/>
          </a:p>
        </p:txBody>
      </p:sp>
      <p:sp>
        <p:nvSpPr>
          <p:cNvPr id="3" name="Content Placeholder 2"/>
          <p:cNvSpPr>
            <a:spLocks noGrp="1"/>
          </p:cNvSpPr>
          <p:nvPr>
            <p:ph idx="1"/>
          </p:nvPr>
        </p:nvSpPr>
        <p:spPr/>
        <p:txBody>
          <a:bodyPr/>
          <a:lstStyle/>
          <a:p>
            <a:r>
              <a:rPr lang="en-US" sz="2000" smtClean="0"/>
              <a:t>Um langa hríð hafa fyrirtæki um land allt búið við allt of háa vexti og mjög hátt og sveiflukennt gengi íslensku krónunnar. Þrátt fyrir háa vexti hefur verðbólga verið meiri hér en í samkeppnislöndunum. Þessar aðstæður koma sérstaklega illa við framleiðslu- og þjónustufyrirtæki, draga úr þeim þrótt og skapa erfiðleika víða um land. Breyting á peningamálastefnu, lægri verðbólga og stöðugra gengi eru þættir sem ekki síst eru til þess fallnir að styrkja atvinnulíf um land allt, efla byggðakjarna til að vera burðarásar í sínum landshlutum og tryggja þannig </a:t>
            </a:r>
            <a:r>
              <a:rPr lang="de-DE" sz="2000" smtClean="0"/>
              <a:t>öflugan hagvöxt um land allt.</a:t>
            </a:r>
            <a:endParaRPr lang="en-US" sz="2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00034" y="571480"/>
            <a:ext cx="7772400" cy="1143000"/>
          </a:xfrm>
        </p:spPr>
        <p:txBody>
          <a:bodyPr/>
          <a:lstStyle/>
          <a:p>
            <a:r>
              <a:rPr lang="is-IS" sz="4000" smtClean="0"/>
              <a:t>Hagvöxt um land allt</a:t>
            </a:r>
            <a:endParaRPr lang="en-US" sz="4000"/>
          </a:p>
        </p:txBody>
      </p:sp>
      <p:sp>
        <p:nvSpPr>
          <p:cNvPr id="2051" name="Rectangle 3"/>
          <p:cNvSpPr>
            <a:spLocks noGrp="1" noChangeArrowheads="1"/>
          </p:cNvSpPr>
          <p:nvPr>
            <p:ph type="subTitle" idx="1"/>
          </p:nvPr>
        </p:nvSpPr>
        <p:spPr>
          <a:xfrm>
            <a:off x="1285852" y="2000240"/>
            <a:ext cx="6400800" cy="4143404"/>
          </a:xfrm>
        </p:spPr>
        <p:txBody>
          <a:bodyPr/>
          <a:lstStyle/>
          <a:p>
            <a:r>
              <a:rPr lang="is-IS" smtClean="0"/>
              <a:t>Áherslur atvinnulífsins í atvinnu- og byggðamálum</a:t>
            </a:r>
          </a:p>
          <a:p>
            <a:endParaRPr lang="is-IS" smtClean="0"/>
          </a:p>
          <a:p>
            <a:endParaRPr lang="is-IS" smtClean="0"/>
          </a:p>
          <a:p>
            <a:r>
              <a:rPr lang="is-IS" sz="2400" smtClean="0"/>
              <a:t>Hugmyndaþing á Hofsósi</a:t>
            </a:r>
            <a:br>
              <a:rPr lang="is-IS" sz="2400" smtClean="0"/>
            </a:br>
            <a:r>
              <a:rPr lang="is-IS" sz="2400" smtClean="0"/>
              <a:t>5. september 2008</a:t>
            </a:r>
          </a:p>
          <a:p>
            <a:endParaRPr lang="is-IS" sz="2400" smtClean="0"/>
          </a:p>
          <a:p>
            <a:r>
              <a:rPr lang="is-IS" sz="2400" smtClean="0"/>
              <a:t>Vilhjálmur Egilsson</a:t>
            </a:r>
          </a:p>
          <a:p>
            <a:r>
              <a:rPr lang="is-IS" sz="2400" smtClean="0"/>
              <a:t>framkvæmdastjóri</a:t>
            </a:r>
            <a:endParaRPr lang="en-US" sz="24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Almenn skilyrði atvinnurekstrar</a:t>
            </a:r>
            <a:endParaRPr lang="en-US"/>
          </a:p>
        </p:txBody>
      </p:sp>
      <p:sp>
        <p:nvSpPr>
          <p:cNvPr id="3" name="Content Placeholder 2"/>
          <p:cNvSpPr>
            <a:spLocks noGrp="1"/>
          </p:cNvSpPr>
          <p:nvPr>
            <p:ph idx="1"/>
          </p:nvPr>
        </p:nvSpPr>
        <p:spPr/>
        <p:txBody>
          <a:bodyPr/>
          <a:lstStyle/>
          <a:p>
            <a:r>
              <a:rPr lang="en-US" smtClean="0"/>
              <a:t>Samtök atvinnulífsins leggja áherslu á að atvinnulífinu séu sköpuð sem best </a:t>
            </a:r>
            <a:r>
              <a:rPr lang="nn-NO" smtClean="0"/>
              <a:t>skilyrði um land allt þannig að frumkvæði og kraftur sem í fyrirtækjum og </a:t>
            </a:r>
            <a:r>
              <a:rPr lang="en-US" smtClean="0"/>
              <a:t>einstaklingum býr fái að njóta sín. Þannig getur atvinnulífið best staðið undir </a:t>
            </a:r>
            <a:r>
              <a:rPr lang="nb-NO" smtClean="0"/>
              <a:t>auknum kröfum um velferð og hagvöxt á landinu öllu.</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Enginn er eyland</a:t>
            </a:r>
            <a:endParaRPr lang="en-US"/>
          </a:p>
        </p:txBody>
      </p:sp>
      <p:sp>
        <p:nvSpPr>
          <p:cNvPr id="3" name="Content Placeholder 2"/>
          <p:cNvSpPr>
            <a:spLocks noGrp="1"/>
          </p:cNvSpPr>
          <p:nvPr>
            <p:ph idx="1"/>
          </p:nvPr>
        </p:nvSpPr>
        <p:spPr/>
        <p:txBody>
          <a:bodyPr/>
          <a:lstStyle/>
          <a:p>
            <a:r>
              <a:rPr lang="en-US" sz="2400" smtClean="0"/>
              <a:t>Einstakar atvinnugreinar þrífast ekki nema tryggður sé fjölbreyttur annar rekstur og þjónusta í næsta nágrenni. Þannig tengjast atvinnugreinar eins og sjávarútvegur, fiskvinnsla, ferðaþjónusta, ýmis iðnaður og þjónusta og mennta- og rannsóknastofnanir og njóta stuðnings hver af annari. Sé grunninum kippt undan einni grein líða fyrirtæki í öðrum greinum fyrir það og afleiðingar koma einnig fram í þróun mannfjölda og mannlífs.</a:t>
            </a:r>
            <a:endParaRPr lang="en-US"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Styrkir innviðir</a:t>
            </a:r>
            <a:endParaRPr lang="en-US"/>
          </a:p>
        </p:txBody>
      </p:sp>
      <p:sp>
        <p:nvSpPr>
          <p:cNvPr id="3" name="Content Placeholder 2"/>
          <p:cNvSpPr>
            <a:spLocks noGrp="1"/>
          </p:cNvSpPr>
          <p:nvPr>
            <p:ph idx="1"/>
          </p:nvPr>
        </p:nvSpPr>
        <p:spPr>
          <a:xfrm>
            <a:off x="685800" y="1447800"/>
            <a:ext cx="7772400" cy="4410092"/>
          </a:xfrm>
        </p:spPr>
        <p:txBody>
          <a:bodyPr/>
          <a:lstStyle/>
          <a:p>
            <a:r>
              <a:rPr lang="en-US" sz="2000" smtClean="0"/>
              <a:t>Samtök atvinnulífsins telja nauðsynlegt að stjórnvöld geri sem fyrst og hrindi í framkvæmd áætlun um uppbyggingu innviða um land allt. Horfa verður í heild á uppbyggingu samgöngukerfisins, fjarskipta, mennta- og menningarstofnana, raforkukerfisins og opinberrar þjónustu um landið allt.</a:t>
            </a:r>
          </a:p>
          <a:p>
            <a:r>
              <a:rPr lang="en-US" sz="2000" smtClean="0"/>
              <a:t>Styrkir innviðir eru forsendur blómlegrar byggðar og atvinnulífs. Þar sem þeirra nýtur ekki við hnignar atvinnulífi, fólki fækkar, þjónusta versnar og þannig hefst atburðarás sem ekki verður snúið við með góðu móti. Þess vegna er algert lykilatriði að slík áætlun verði til í samstarfi atvinnulífs, sveitarfélaga, stjórnvalda og einstaklinga</a:t>
            </a:r>
            <a:endParaRPr lang="en-US" sz="2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Efling byggðakjarna</a:t>
            </a:r>
            <a:endParaRPr lang="en-US"/>
          </a:p>
        </p:txBody>
      </p:sp>
      <p:sp>
        <p:nvSpPr>
          <p:cNvPr id="3" name="Content Placeholder 2"/>
          <p:cNvSpPr>
            <a:spLocks noGrp="1"/>
          </p:cNvSpPr>
          <p:nvPr>
            <p:ph idx="1"/>
          </p:nvPr>
        </p:nvSpPr>
        <p:spPr/>
        <p:txBody>
          <a:bodyPr/>
          <a:lstStyle/>
          <a:p>
            <a:r>
              <a:rPr lang="en-US" sz="2400" smtClean="0"/>
              <a:t>Samtök atvinnulífsins telja mikilvægt að stutt verði kerfisbundið við byggðakjarna í einstökum landshlutum og þeir efldir. Meginþjónusta verði bundin við þessa kjarna sem nálægar byggðir njóti góðs af. Þessir kjarnar verða að vera það öflugir að þar geti byggst upp og þrifist arðbær verslun, þjónustustarfsemi og öflug menntun og fræðslustarfsemi sem sinnir bæði byggðakjarnanum og nálægum svæðum.</a:t>
            </a:r>
            <a:endParaRPr lang="en-US" sz="2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Hvatt til nýrrar starfsemi</a:t>
            </a:r>
            <a:endParaRPr lang="en-US"/>
          </a:p>
        </p:txBody>
      </p:sp>
      <p:sp>
        <p:nvSpPr>
          <p:cNvPr id="3" name="Content Placeholder 2"/>
          <p:cNvSpPr>
            <a:spLocks noGrp="1"/>
          </p:cNvSpPr>
          <p:nvPr>
            <p:ph idx="1"/>
          </p:nvPr>
        </p:nvSpPr>
        <p:spPr>
          <a:xfrm>
            <a:off x="685800" y="1447800"/>
            <a:ext cx="7772400" cy="4695844"/>
          </a:xfrm>
        </p:spPr>
        <p:txBody>
          <a:bodyPr/>
          <a:lstStyle/>
          <a:p>
            <a:r>
              <a:rPr lang="en-US" sz="2000" smtClean="0"/>
              <a:t>Samtök atvinnulífsins telja að forsendur til uppbyggingar öflugra fyrirtækja megi finna víða um land. Arðbær rekstur sem nýtir hugvit og aðrar auðlindir, skapar ný störf, greiðir góð laun og er byggður upp til langrar framtíðar skapar grunn að frekari uppbyggingu. Í kringum slík fyrirtæki gefast tækifæri til öflugrar þjónustu bæði af hálfu einkaaðila og eins af hálfu hins opinbera. Þetta má skýrt sjá á þeim viðsnúningi sem orðið hefur á Austurlandi vegna fjárfestinga í orkufrekum iðnaði og tengdri starfsemi. Því er mikil nauðsyn að stjórnvöld greiði sem frekast er unnt fyrir þeim sem hyggjast fjárfesta í nýjum öflugum fyrirtækjum</a:t>
            </a:r>
            <a:endParaRPr lang="en-US" sz="20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Fjölbreytni nauðsynleg</a:t>
            </a:r>
            <a:endParaRPr lang="en-US"/>
          </a:p>
        </p:txBody>
      </p:sp>
      <p:sp>
        <p:nvSpPr>
          <p:cNvPr id="3" name="Content Placeholder 2"/>
          <p:cNvSpPr>
            <a:spLocks noGrp="1"/>
          </p:cNvSpPr>
          <p:nvPr>
            <p:ph idx="1"/>
          </p:nvPr>
        </p:nvSpPr>
        <p:spPr/>
        <p:txBody>
          <a:bodyPr/>
          <a:lstStyle/>
          <a:p>
            <a:r>
              <a:rPr lang="en-US" sz="2400" smtClean="0"/>
              <a:t>Um langa hríð hefur sjávarútvegur verið burðarás í atvinnulífi um land allt og mun víða verða það um langa hríð enn. Hann megnar hins vegar ekki einn að standa undir nægu framboði arðbærra starfa enda munu tækniframfarir og hagræðing enn fækka starfsfólki sem þarf til framleiðslunnar. Sama þróun á reyndar við um iðnað, landbúnað og jafnvel sumar þjónustugreinar þar sem framleiðni mun halda áfram að aukast.</a:t>
            </a:r>
            <a:endParaRPr lang="en-US" sz="2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Flugið nauðsynlegt</a:t>
            </a:r>
            <a:endParaRPr lang="en-US"/>
          </a:p>
        </p:txBody>
      </p:sp>
      <p:sp>
        <p:nvSpPr>
          <p:cNvPr id="3" name="Content Placeholder 2"/>
          <p:cNvSpPr>
            <a:spLocks noGrp="1"/>
          </p:cNvSpPr>
          <p:nvPr>
            <p:ph idx="1"/>
          </p:nvPr>
        </p:nvSpPr>
        <p:spPr/>
        <p:txBody>
          <a:bodyPr/>
          <a:lstStyle/>
          <a:p>
            <a:r>
              <a:rPr lang="en-US" sz="2400" smtClean="0"/>
              <a:t>Öflugar flugsamgöngur til og frá höfuðborginni eru nauðsynlegar atvinnulífi um allt land. Allar hugmyndir um að leggja niður Reykjavíkurflugvöll í Vatnsmýrinni þurfa að vera vel yfirvegaðar og verða að tryggja að fólk og fyrirtæki um allt land eigi áfram greiðan aðgang að þeirri þjónustu sem veitt er á höfuðborgarsvæðinu. Ekki verður við það unað að uppbygging við þessa mikilvægu samgönguæð sé fryst um langa hríð.</a:t>
            </a:r>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Flutningskerfin eflist</a:t>
            </a:r>
            <a:endParaRPr lang="en-US"/>
          </a:p>
        </p:txBody>
      </p:sp>
      <p:sp>
        <p:nvSpPr>
          <p:cNvPr id="3" name="Content Placeholder 2"/>
          <p:cNvSpPr>
            <a:spLocks noGrp="1"/>
          </p:cNvSpPr>
          <p:nvPr>
            <p:ph idx="1"/>
          </p:nvPr>
        </p:nvSpPr>
        <p:spPr/>
        <p:txBody>
          <a:bodyPr/>
          <a:lstStyle/>
          <a:p>
            <a:r>
              <a:rPr lang="en-US" sz="2000" smtClean="0"/>
              <a:t>Hraðir og örir flutningar eru nauðsynlegir til að tryggja samkeppnisstöðu fyrirtækja gagnvart erlendum keppinautum. Eins krefjast íbúar þess að hafa stöðugt og jafnt framboð af ferskum vörum. Því er óviðunandi að þungatakmarkanir séu á vegum landsins í næstum tvo mánuði á ári hverju. Mikilvægt er að skattheimta á flutningskostnað leggi ekki óraunhæfar byrðar á fyrirtæki og fólk utan meginflutningshafna. Flest atvinnufyrirtæki eru að auki háð því að boðið sé upp á háhraðafjarskipti til að eiga greið samskipti við viðskiptavini sína. Flutningskerfi raforku er víða fullnýtt og stendur frekari uppbyggingu atvinnulífs fyrir þrifum.</a:t>
            </a:r>
            <a:endParaRPr lang="en-US" sz="2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f">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sf</Template>
  <TotalTime>176</TotalTime>
  <Words>1036</Words>
  <Application>Microsoft PowerPoint</Application>
  <PresentationFormat>On-screen Show (4:3)</PresentationFormat>
  <Paragraphs>42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sf</vt:lpstr>
      <vt:lpstr>Hagvöxt um land allt</vt:lpstr>
      <vt:lpstr>Almenn skilyrði atvinnurekstrar</vt:lpstr>
      <vt:lpstr>Enginn er eyland</vt:lpstr>
      <vt:lpstr>Styrkir innviðir</vt:lpstr>
      <vt:lpstr>Efling byggðakjarna</vt:lpstr>
      <vt:lpstr>Hvatt til nýrrar starfsemi</vt:lpstr>
      <vt:lpstr>Fjölbreytni nauðsynleg</vt:lpstr>
      <vt:lpstr>Flugið nauðsynlegt</vt:lpstr>
      <vt:lpstr>Flutningskerfin eflist</vt:lpstr>
      <vt:lpstr>Öflug grunn- og símenntun</vt:lpstr>
      <vt:lpstr>Menning er mikilvæg</vt:lpstr>
      <vt:lpstr>Nýta kosti einkarekstrar</vt:lpstr>
      <vt:lpstr>...minni sveiflur</vt:lpstr>
      <vt:lpstr>Hagvöxt um land allt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Jónína  Gissurardóttir</dc:creator>
  <cp:lastModifiedBy>Hörður  Vilberg</cp:lastModifiedBy>
  <cp:revision>22</cp:revision>
  <dcterms:created xsi:type="dcterms:W3CDTF">2008-03-10T15:05:51Z</dcterms:created>
  <dcterms:modified xsi:type="dcterms:W3CDTF">2008-09-04T16:24:39Z</dcterms:modified>
</cp:coreProperties>
</file>