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1"/>
  </p:sldMasterIdLst>
  <p:notesMasterIdLst>
    <p:notesMasterId r:id="rId8"/>
  </p:notesMasterIdLst>
  <p:handoutMasterIdLst>
    <p:handoutMasterId r:id="rId9"/>
  </p:handoutMasterIdLst>
  <p:sldIdLst>
    <p:sldId id="406" r:id="rId2"/>
    <p:sldId id="381" r:id="rId3"/>
    <p:sldId id="394" r:id="rId4"/>
    <p:sldId id="414" r:id="rId5"/>
    <p:sldId id="408" r:id="rId6"/>
    <p:sldId id="415" r:id="rId7"/>
  </p:sldIdLst>
  <p:sldSz cx="9144000" cy="5143500" type="screen16x9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366263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732526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098789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465052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1315" algn="l" defTabSz="732526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7578" algn="l" defTabSz="732526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3840" algn="l" defTabSz="732526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0103" algn="l" defTabSz="732526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pruell, Byron" initials="BS" lastIdx="9" clrIdx="0"/>
  <p:cmAuthor id="1" name="Neely Ciulla, Phebe" initials="PN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6"/>
    <a:srgbClr val="A4D400"/>
    <a:srgbClr val="66FF33"/>
    <a:srgbClr val="00A1DE"/>
    <a:srgbClr val="72C7E7"/>
    <a:srgbClr val="3C8A2E"/>
    <a:srgbClr val="7BCE6C"/>
    <a:srgbClr val="C9DD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5315" autoAdjust="0"/>
  </p:normalViewPr>
  <p:slideViewPr>
    <p:cSldViewPr showGuides="1">
      <p:cViewPr>
        <p:scale>
          <a:sx n="81" d="100"/>
          <a:sy n="81" d="100"/>
        </p:scale>
        <p:origin x="-1152" y="-59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294659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199" tIns="31099" rIns="62199" bIns="31099" numCol="1" anchor="t" anchorCtr="0" compatLnSpc="1">
            <a:prstTxWarp prst="textNoShape">
              <a:avLst/>
            </a:prstTxWarp>
          </a:bodyPr>
          <a:lstStyle>
            <a:lvl1pPr defTabSz="622554"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1078" y="3"/>
            <a:ext cx="294503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199" tIns="31099" rIns="62199" bIns="31099" numCol="1" anchor="t" anchorCtr="0" compatLnSpc="1">
            <a:prstTxWarp prst="textNoShape">
              <a:avLst/>
            </a:prstTxWarp>
          </a:bodyPr>
          <a:lstStyle>
            <a:lvl1pPr algn="r" defTabSz="622554">
              <a:defRPr sz="800"/>
            </a:lvl1pPr>
          </a:lstStyle>
          <a:p>
            <a:pPr>
              <a:defRPr/>
            </a:pPr>
            <a:fld id="{BFF05C4D-7613-451D-B599-041937CCE172}" type="datetime8">
              <a:rPr lang="en-US" smtClean="0"/>
              <a:t>11/8/2012 7:01 PM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9378978"/>
            <a:ext cx="294659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199" tIns="31099" rIns="62199" bIns="31099" numCol="1" anchor="b" anchorCtr="0" compatLnSpc="1">
            <a:prstTxWarp prst="textNoShape">
              <a:avLst/>
            </a:prstTxWarp>
          </a:bodyPr>
          <a:lstStyle>
            <a:lvl1pPr defTabSz="622554"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1078" y="9378978"/>
            <a:ext cx="294503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199" tIns="31099" rIns="62199" bIns="31099" numCol="1" anchor="b" anchorCtr="0" compatLnSpc="1">
            <a:prstTxWarp prst="textNoShape">
              <a:avLst/>
            </a:prstTxWarp>
          </a:bodyPr>
          <a:lstStyle>
            <a:lvl1pPr algn="r" defTabSz="622554">
              <a:defRPr sz="800"/>
            </a:lvl1pPr>
          </a:lstStyle>
          <a:p>
            <a:pPr>
              <a:defRPr/>
            </a:pPr>
            <a:fld id="{596C2475-1614-4D4A-AF6C-6E7988A4E5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78625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294659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27" tIns="47414" rIns="94827" bIns="47414" numCol="1" anchor="t" anchorCtr="0" compatLnSpc="1">
            <a:prstTxWarp prst="textNoShape">
              <a:avLst/>
            </a:prstTxWarp>
          </a:bodyPr>
          <a:lstStyle>
            <a:lvl1pPr defTabSz="62255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1078" y="3"/>
            <a:ext cx="294503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27" tIns="47414" rIns="94827" bIns="47414" numCol="1" anchor="t" anchorCtr="0" compatLnSpc="1">
            <a:prstTxWarp prst="textNoShape">
              <a:avLst/>
            </a:prstTxWarp>
          </a:bodyPr>
          <a:lstStyle>
            <a:lvl1pPr algn="r" defTabSz="62255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6B98846-269D-4D43-8558-8C5A3012DE6B}" type="datetime8">
              <a:rPr lang="en-US" smtClean="0"/>
              <a:t>11/8/2012 7:01 PM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336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6659" tIns="68330" rIns="136659" bIns="6833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9145" y="4690269"/>
            <a:ext cx="5439392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27" tIns="47414" rIns="94827" bIns="474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9378978"/>
            <a:ext cx="294659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27" tIns="47414" rIns="94827" bIns="47414" numCol="1" anchor="b" anchorCtr="0" compatLnSpc="1">
            <a:prstTxWarp prst="textNoShape">
              <a:avLst/>
            </a:prstTxWarp>
          </a:bodyPr>
          <a:lstStyle>
            <a:lvl1pPr defTabSz="62255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1078" y="9378978"/>
            <a:ext cx="294503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27" tIns="47414" rIns="94827" bIns="47414" numCol="1" anchor="b" anchorCtr="0" compatLnSpc="1">
            <a:prstTxWarp prst="textNoShape">
              <a:avLst/>
            </a:prstTxWarp>
          </a:bodyPr>
          <a:lstStyle>
            <a:lvl1pPr algn="r" defTabSz="62255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9AA89EC-4AE6-4DB8-A7A7-01FBF72348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06281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595177" indent="-228914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915657" indent="-183131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281920" indent="-183131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648183" indent="-183131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831315" algn="l" defTabSz="73252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197578" algn="l" defTabSz="73252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563840" algn="l" defTabSz="73252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30103" algn="l" defTabSz="73252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A89EC-4AE6-4DB8-A7A7-01FBF72348D6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5E282EC-112F-42A6-A768-2AC5D06258CF}" type="datetime8">
              <a:rPr lang="en-US" smtClean="0"/>
              <a:t>11/8/2012 7:05 PM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456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6B98846-269D-4D43-8558-8C5A3012DE6B}" type="datetime8">
              <a:rPr lang="en-US" smtClean="0"/>
              <a:t>11/8/2012 7:01 PM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9AA89EC-4AE6-4DB8-A7A7-01FBF72348D6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565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 smtClean="0"/>
              <a:t>Það er rétt að á Norðurlöndunum eru almennt reglur um takmörkun vaxtafrádráttar</a:t>
            </a:r>
            <a:r>
              <a:rPr lang="is-IS" baseline="0" dirty="0" smtClean="0"/>
              <a:t> – En það er akkúrat málið – Það eru reglur um það í lögum </a:t>
            </a:r>
            <a:endParaRPr lang="is-IS" dirty="0" smtClean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s-IS" dirty="0" smtClean="0"/>
              <a:t>Að</a:t>
            </a:r>
            <a:r>
              <a:rPr lang="is-IS" baseline="0" dirty="0" smtClean="0"/>
              <a:t> vísu hafa skattyfirvöld tekið sum þessara söluréttarmála aftur til skoðunar á grundvelli dóms Hæstaréttar – á grunvelli annarra </a:t>
            </a:r>
            <a:r>
              <a:rPr lang="is-IS" baseline="0" dirty="0" err="1" smtClean="0"/>
              <a:t>málsástæðna</a:t>
            </a:r>
            <a:r>
              <a:rPr lang="is-IS" sz="1600" kern="1200" dirty="0" err="1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Aftur</a:t>
            </a:r>
            <a:r>
              <a:rPr lang="is-IS" sz="16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farið af stað – ekkert meðalhóf og ekki beitt jafnræðisreglu</a:t>
            </a:r>
          </a:p>
          <a:p>
            <a:endParaRPr lang="is-IS" baseline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6B98846-269D-4D43-8558-8C5A3012DE6B}" type="datetime8">
              <a:rPr lang="en-US" smtClean="0"/>
              <a:t>11/8/2012 7:06 PM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9AA89EC-4AE6-4DB8-A7A7-01FBF72348D6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721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s-IS" sz="1600" dirty="0" smtClean="0">
                <a:ea typeface="+mn-ea"/>
                <a:cs typeface="+mn-cs"/>
              </a:rPr>
              <a:t>Líkur fyrir því að þessi skattlagning verði tekin af</a:t>
            </a:r>
          </a:p>
          <a:p>
            <a:endParaRPr lang="is-I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6B98846-269D-4D43-8558-8C5A3012DE6B}" type="datetime8">
              <a:rPr lang="en-US" smtClean="0"/>
              <a:t>11/8/2012 7:01 PM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9AA89EC-4AE6-4DB8-A7A7-01FBF72348D6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6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292715-0702-4641-8711-BA52A062EA14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950" y="739775"/>
            <a:ext cx="6581775" cy="3703638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5" y="4693398"/>
            <a:ext cx="4984750" cy="4441648"/>
          </a:xfrm>
          <a:noFill/>
          <a:ln/>
        </p:spPr>
        <p:txBody>
          <a:bodyPr/>
          <a:lstStyle/>
          <a:p>
            <a:pPr eaLnBrk="1" hangingPunct="1"/>
            <a:endParaRPr lang="en-GB" alt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489" y="260147"/>
            <a:ext cx="8442480" cy="41682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490" y="774107"/>
            <a:ext cx="4076629" cy="3453706"/>
          </a:xfrm>
        </p:spPr>
        <p:txBody>
          <a:bodyPr rtlCol="0">
            <a:noAutofit/>
          </a:bodyPr>
          <a:lstStyle>
            <a:lvl1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US" sz="1900" kern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  <a:lvl2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US" sz="1900" kern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US" sz="1900" kern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US" sz="1400" kern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GB" sz="1400" kern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>
              <a:defRPr sz="13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860" y="774107"/>
            <a:ext cx="4076629" cy="3453706"/>
          </a:xfrm>
        </p:spPr>
        <p:txBody>
          <a:bodyPr rtlCol="0">
            <a:noAutofit/>
          </a:bodyPr>
          <a:lstStyle>
            <a:lvl1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US" sz="1900" kern="120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  <a:lvl2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US" sz="1900" kern="120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US" sz="1900" kern="120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US" sz="1400" kern="120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algn="l" defTabSz="732526" rtl="0" eaLnBrk="1" latinLnBrk="0" hangingPunct="1">
              <a:spcBef>
                <a:spcPts val="0"/>
              </a:spcBef>
              <a:spcAft>
                <a:spcPts val="240"/>
              </a:spcAft>
              <a:buFont typeface="Arial" pitchFamily="34" charset="0"/>
              <a:defRPr lang="en-GB" sz="1400" kern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>
              <a:defRPr sz="13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354967" y="4915577"/>
            <a:ext cx="282819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b="1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61F61C0-2215-4557-9AEC-40913A7970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771981" y="4915577"/>
            <a:ext cx="4317318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Footer</a:t>
            </a:r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6464433" y="4915577"/>
            <a:ext cx="2313056" cy="10818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816461" eaLnBrk="1" fontAlgn="auto" latinLnBrk="0" hangingPunct="1">
              <a:lnSpc>
                <a:spcPts val="9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</a:rPr>
              <a:t>© </a:t>
            </a:r>
            <a:r>
              <a:rPr kumimoji="0" lang="en-US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</a:rPr>
              <a:t>2012 </a:t>
            </a: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</a:rPr>
              <a:t>Deloitte Global Services Limited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391" y="262584"/>
            <a:ext cx="8422522" cy="47265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354967" y="4915577"/>
            <a:ext cx="282819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b="1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61F61C0-2215-4557-9AEC-40913A7970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771981" y="4915577"/>
            <a:ext cx="4317318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Footer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464433" y="4915577"/>
            <a:ext cx="2313056" cy="10818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816461" eaLnBrk="1" fontAlgn="auto" latinLnBrk="0" hangingPunct="1">
              <a:lnSpc>
                <a:spcPts val="9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</a:rPr>
              <a:t>© </a:t>
            </a:r>
            <a:r>
              <a:rPr kumimoji="0" lang="en-US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</a:rPr>
              <a:t>2012 </a:t>
            </a: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</a:rPr>
              <a:t>Deloitte Global Services Limited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Placeholder 1"/>
          <p:cNvSpPr>
            <a:spLocks noGrp="1"/>
          </p:cNvSpPr>
          <p:nvPr>
            <p:ph type="ctrTitle"/>
          </p:nvPr>
        </p:nvSpPr>
        <p:spPr>
          <a:xfrm>
            <a:off x="1142820" y="2002993"/>
            <a:ext cx="6112353" cy="846572"/>
          </a:xfrm>
        </p:spPr>
        <p:txBody>
          <a:bodyPr/>
          <a:lstStyle>
            <a:lvl1pPr>
              <a:lnSpc>
                <a:spcPts val="4166"/>
              </a:lnSpc>
              <a:defRPr sz="4500" b="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464433" y="4915577"/>
            <a:ext cx="2313056" cy="10818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816461" eaLnBrk="1" fontAlgn="auto" latinLnBrk="0" hangingPunct="1">
              <a:lnSpc>
                <a:spcPts val="9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© </a:t>
            </a:r>
            <a:r>
              <a:rPr kumimoji="0" lang="en-US" sz="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2012 </a:t>
            </a: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Deloitte Global Services Limited 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354967" y="4915577"/>
            <a:ext cx="282819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61F61C0-2215-4557-9AEC-40913A7970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771981" y="4915577"/>
            <a:ext cx="4317318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Footer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AutoShape 92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45739" cy="11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01"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0" name="AutoShape 9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5739" cy="11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354967" y="4915577"/>
            <a:ext cx="282819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b="1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61F61C0-2215-4557-9AEC-40913A7970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771981" y="4915577"/>
            <a:ext cx="4317318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Footer</a:t>
            </a:r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464433" y="4915577"/>
            <a:ext cx="2313056" cy="10818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816461" eaLnBrk="1" fontAlgn="auto" latinLnBrk="0" hangingPunct="1">
              <a:lnSpc>
                <a:spcPts val="9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</a:rPr>
              <a:t>© </a:t>
            </a:r>
            <a:r>
              <a:rPr kumimoji="0" lang="en-US" sz="6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</a:rPr>
              <a:t>2012 </a:t>
            </a: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</a:rPr>
              <a:t>Deloitte Global Services Limited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with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363" y="296883"/>
            <a:ext cx="8424862" cy="276999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Subtitle0"/>
          <p:cNvSpPr>
            <a:spLocks noGrp="1"/>
          </p:cNvSpPr>
          <p:nvPr>
            <p:ph type="body" idx="13"/>
          </p:nvPr>
        </p:nvSpPr>
        <p:spPr>
          <a:xfrm>
            <a:off x="358776" y="573882"/>
            <a:ext cx="8424000" cy="215444"/>
          </a:xfrm>
        </p:spPr>
        <p:txBody>
          <a:bodyPr rtlCol="0">
            <a:spAutoFit/>
          </a:bodyPr>
          <a:lstStyle>
            <a:lvl1pPr marL="0" indent="0" algn="l" defTabSz="816327" rtl="0" eaLnBrk="1" latinLnBrk="0" hangingPunct="1">
              <a:spcBef>
                <a:spcPct val="0"/>
              </a:spcBef>
              <a:buNone/>
              <a:defRPr lang="en-US" sz="1400" b="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defRPr>
            </a:lvl1pPr>
            <a:lvl2pPr marL="408164" indent="0">
              <a:buNone/>
              <a:defRPr sz="1800" b="1"/>
            </a:lvl2pPr>
            <a:lvl3pPr marL="816327" indent="0">
              <a:buNone/>
              <a:defRPr sz="1600" b="1"/>
            </a:lvl3pPr>
            <a:lvl4pPr marL="1224490" indent="0">
              <a:buNone/>
              <a:defRPr sz="1400" b="1"/>
            </a:lvl4pPr>
            <a:lvl5pPr marL="1632654" indent="0">
              <a:buNone/>
              <a:defRPr sz="1400" b="1"/>
            </a:lvl5pPr>
            <a:lvl6pPr marL="2040817" indent="0">
              <a:buNone/>
              <a:defRPr sz="1400" b="1"/>
            </a:lvl6pPr>
            <a:lvl7pPr marL="2448980" indent="0">
              <a:buNone/>
              <a:defRPr sz="1400" b="1"/>
            </a:lvl7pPr>
            <a:lvl8pPr marL="2857144" indent="0">
              <a:buNone/>
              <a:defRPr sz="1400" b="1"/>
            </a:lvl8pPr>
            <a:lvl9pPr marL="3265307" indent="0">
              <a:buNone/>
              <a:defRPr sz="14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14"/>
          </p:nvPr>
        </p:nvSpPr>
        <p:spPr>
          <a:xfrm>
            <a:off x="361225" y="951310"/>
            <a:ext cx="8424000" cy="3780234"/>
          </a:xfrm>
        </p:spPr>
        <p:txBody>
          <a:bodyPr/>
          <a:lstStyle>
            <a:lvl1pPr>
              <a:spcBef>
                <a:spcPts val="892"/>
              </a:spcBef>
              <a:defRPr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EMEA FA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6CFAAE3-92E4-4B44-96A8-22A2E4DEF9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8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354967" y="262584"/>
            <a:ext cx="8422522" cy="472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4967" y="861276"/>
            <a:ext cx="8422522" cy="3914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354967" y="4915577"/>
            <a:ext cx="282819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b="1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61F61C0-2215-4557-9AEC-40913A7970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771981" y="4915577"/>
            <a:ext cx="4317318" cy="108185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Footer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2" r:id="rId3"/>
    <p:sldLayoutId id="2147483931" r:id="rId4"/>
    <p:sldLayoutId id="2147483930" r:id="rId5"/>
    <p:sldLayoutId id="2147483933" r:id="rId6"/>
  </p:sldLayoutIdLst>
  <p:hf hdr="0" dt="0"/>
  <p:txStyles>
    <p:titleStyle>
      <a:lvl1pPr algn="l" defTabSz="816461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21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816461" rtl="0" eaLnBrk="0" fontAlgn="base" hangingPunct="0">
        <a:lnSpc>
          <a:spcPts val="2724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" charset="0"/>
        </a:defRPr>
      </a:lvl2pPr>
      <a:lvl3pPr algn="l" defTabSz="816461" rtl="0" eaLnBrk="0" fontAlgn="base" hangingPunct="0">
        <a:lnSpc>
          <a:spcPts val="2724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" charset="0"/>
        </a:defRPr>
      </a:lvl3pPr>
      <a:lvl4pPr algn="l" defTabSz="816461" rtl="0" eaLnBrk="0" fontAlgn="base" hangingPunct="0">
        <a:lnSpc>
          <a:spcPts val="2724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" charset="0"/>
        </a:defRPr>
      </a:lvl4pPr>
      <a:lvl5pPr algn="l" defTabSz="816461" rtl="0" eaLnBrk="0" fontAlgn="base" hangingPunct="0">
        <a:lnSpc>
          <a:spcPts val="2724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" charset="0"/>
        </a:defRPr>
      </a:lvl5pPr>
      <a:lvl6pPr marL="366263" algn="l" rtl="0" fontAlgn="base">
        <a:spcBef>
          <a:spcPct val="0"/>
        </a:spcBef>
        <a:spcAft>
          <a:spcPct val="0"/>
        </a:spcAft>
        <a:defRPr sz="1900" b="1">
          <a:solidFill>
            <a:schemeClr val="accent1"/>
          </a:solidFill>
          <a:latin typeface="Arial" charset="0"/>
        </a:defRPr>
      </a:lvl6pPr>
      <a:lvl7pPr marL="732526" algn="l" rtl="0" fontAlgn="base">
        <a:spcBef>
          <a:spcPct val="0"/>
        </a:spcBef>
        <a:spcAft>
          <a:spcPct val="0"/>
        </a:spcAft>
        <a:defRPr sz="1900" b="1">
          <a:solidFill>
            <a:schemeClr val="accent1"/>
          </a:solidFill>
          <a:latin typeface="Arial" charset="0"/>
        </a:defRPr>
      </a:lvl7pPr>
      <a:lvl8pPr marL="1098789" algn="l" rtl="0" fontAlgn="base">
        <a:spcBef>
          <a:spcPct val="0"/>
        </a:spcBef>
        <a:spcAft>
          <a:spcPct val="0"/>
        </a:spcAft>
        <a:defRPr sz="1900" b="1">
          <a:solidFill>
            <a:schemeClr val="accent1"/>
          </a:solidFill>
          <a:latin typeface="Arial" charset="0"/>
        </a:defRPr>
      </a:lvl8pPr>
      <a:lvl9pPr marL="1465052" algn="l" rtl="0" fontAlgn="base">
        <a:spcBef>
          <a:spcPct val="0"/>
        </a:spcBef>
        <a:spcAft>
          <a:spcPct val="0"/>
        </a:spcAft>
        <a:defRPr sz="1900" b="1">
          <a:solidFill>
            <a:schemeClr val="accent1"/>
          </a:solidFill>
          <a:latin typeface="Arial" charset="0"/>
        </a:defRPr>
      </a:lvl9pPr>
    </p:titleStyle>
    <p:bodyStyle>
      <a:lvl1pPr marL="306491" indent="-306491" algn="l" defTabSz="816461" rtl="0" eaLnBrk="0" fontAlgn="base" hangingPunct="0">
        <a:spcBef>
          <a:spcPct val="0"/>
        </a:spcBef>
        <a:spcAft>
          <a:spcPts val="240"/>
        </a:spcAft>
        <a:buFont typeface="Arial" charset="0"/>
        <a:defRPr lang="en-US" sz="19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62784" indent="-162784" algn="l" defTabSz="816461" rtl="0" eaLnBrk="0" fontAlgn="base" hangingPunct="0">
        <a:spcBef>
          <a:spcPct val="0"/>
        </a:spcBef>
        <a:spcAft>
          <a:spcPts val="240"/>
        </a:spcAft>
        <a:buFont typeface="Arial" charset="0"/>
        <a:buChar char="•"/>
        <a:defRPr lang="en-US" sz="19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19209" indent="-156425" algn="l" defTabSz="816461" rtl="0" eaLnBrk="0" fontAlgn="base" hangingPunct="0">
        <a:spcBef>
          <a:spcPct val="0"/>
        </a:spcBef>
        <a:spcAft>
          <a:spcPts val="240"/>
        </a:spcAft>
        <a:buFont typeface="Arial" charset="0"/>
        <a:buChar char="‒"/>
        <a:defRPr lang="en-US" sz="19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481992" indent="-162784" algn="l" defTabSz="816461" rtl="0" eaLnBrk="0" fontAlgn="base" hangingPunct="0">
        <a:spcBef>
          <a:spcPct val="0"/>
        </a:spcBef>
        <a:spcAft>
          <a:spcPts val="481"/>
        </a:spcAft>
        <a:buFont typeface="Arial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635873" indent="-153882" algn="l" defTabSz="816461" rtl="0" eaLnBrk="0" fontAlgn="base" hangingPunct="0">
        <a:spcBef>
          <a:spcPct val="0"/>
        </a:spcBef>
        <a:spcAft>
          <a:spcPts val="481"/>
        </a:spcAft>
        <a:buFont typeface="Arial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717265" indent="-146251" algn="l" defTabSz="732526" rtl="0" eaLnBrk="1" latinLnBrk="0" hangingPunct="1">
        <a:spcBef>
          <a:spcPts val="0"/>
        </a:spcBef>
        <a:spcAft>
          <a:spcPts val="240"/>
        </a:spcAft>
        <a:buFont typeface="Arial" pitchFamily="34" charset="0"/>
        <a:buChar char="•"/>
        <a:defRPr sz="13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864787" indent="-147523" algn="l" defTabSz="732526" rtl="0" eaLnBrk="1" latinLnBrk="0" hangingPunct="1">
        <a:spcBef>
          <a:spcPts val="0"/>
        </a:spcBef>
        <a:spcAft>
          <a:spcPts val="240"/>
        </a:spcAft>
        <a:buFont typeface="Arial" pitchFamily="34" charset="0"/>
        <a:buChar char="‒"/>
        <a:defRPr sz="11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003408" indent="-138621" algn="l" defTabSz="732526" rtl="0" eaLnBrk="1" latinLnBrk="0" hangingPunct="1">
        <a:spcBef>
          <a:spcPts val="0"/>
        </a:spcBef>
        <a:spcAft>
          <a:spcPts val="240"/>
        </a:spcAft>
        <a:buFont typeface="Arial" pitchFamily="34" charset="0"/>
        <a:buChar char="•"/>
        <a:defRPr sz="11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149659" indent="-146251" algn="l" defTabSz="732526" rtl="0" eaLnBrk="1" latinLnBrk="0" hangingPunct="1">
        <a:spcBef>
          <a:spcPts val="0"/>
        </a:spcBef>
        <a:spcAft>
          <a:spcPts val="240"/>
        </a:spcAft>
        <a:buFont typeface="Arial" pitchFamily="34" charset="0"/>
        <a:buChar char="‒"/>
        <a:defRPr sz="11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25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6263" algn="l" defTabSz="7325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2526" algn="l" defTabSz="7325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8789" algn="l" defTabSz="7325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5052" algn="l" defTabSz="7325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31315" algn="l" defTabSz="7325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7578" algn="l" defTabSz="7325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3840" algn="l" defTabSz="7325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30103" algn="l" defTabSz="7325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tilistaverk.is/images/stories/ekkti%20embttismaur%20-%20lok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7"/>
          <p:cNvSpPr>
            <a:spLocks noGrp="1"/>
          </p:cNvSpPr>
          <p:nvPr>
            <p:ph type="ctrTitle" idx="4294967295"/>
          </p:nvPr>
        </p:nvSpPr>
        <p:spPr>
          <a:xfrm>
            <a:off x="1836159" y="1644465"/>
            <a:ext cx="6995441" cy="1713624"/>
          </a:xfrm>
        </p:spPr>
        <p:txBody>
          <a:bodyPr/>
          <a:lstStyle/>
          <a:p>
            <a:r>
              <a:rPr lang="en-US" sz="2200" dirty="0"/>
              <a:t/>
            </a:r>
            <a:br>
              <a:rPr lang="en-US" sz="2200" dirty="0"/>
            </a:br>
            <a:r>
              <a:rPr lang="is-IS" sz="2700" dirty="0"/>
              <a:t>Ræktun </a:t>
            </a:r>
            <a:br>
              <a:rPr lang="is-IS" sz="2700" dirty="0"/>
            </a:br>
            <a:r>
              <a:rPr lang="is-IS" sz="2700" dirty="0">
                <a:solidFill>
                  <a:srgbClr val="A4D400"/>
                </a:solidFill>
              </a:rPr>
              <a:t>eða rányrkja</a:t>
            </a:r>
            <a:r>
              <a:rPr lang="is-IS" sz="2700" dirty="0">
                <a:solidFill>
                  <a:srgbClr val="A4D400"/>
                </a:solidFill>
              </a:rPr>
              <a:t>?</a:t>
            </a:r>
            <a:r>
              <a:rPr lang="en-GB" sz="2200" dirty="0"/>
              <a:t/>
            </a:r>
            <a:br>
              <a:rPr lang="en-GB" sz="2200" dirty="0"/>
            </a:br>
            <a:endParaRPr lang="en-US" sz="1600" dirty="0"/>
          </a:p>
        </p:txBody>
      </p:sp>
      <p:sp>
        <p:nvSpPr>
          <p:cNvPr id="9" name="Rectangle 18"/>
          <p:cNvSpPr txBox="1">
            <a:spLocks/>
          </p:cNvSpPr>
          <p:nvPr/>
        </p:nvSpPr>
        <p:spPr bwMode="auto">
          <a:xfrm>
            <a:off x="593776" y="4360474"/>
            <a:ext cx="4740104" cy="227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1019175" rtl="0" eaLnBrk="0" fontAlgn="base" hangingPunct="0">
              <a:lnSpc>
                <a:spcPts val="2225"/>
              </a:lnSpc>
              <a:spcBef>
                <a:spcPct val="0"/>
              </a:spcBef>
              <a:spcAft>
                <a:spcPts val="300"/>
              </a:spcAft>
              <a:buFont typeface="Arial" charset="0"/>
              <a:defRPr lang="en-US" sz="1800" b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03200" indent="-203200" algn="l" defTabSz="1019175" rtl="0" eaLnBrk="0" fontAlgn="base" hangingPunct="0">
              <a:spcBef>
                <a:spcPct val="0"/>
              </a:spcBef>
              <a:spcAft>
                <a:spcPts val="300"/>
              </a:spcAft>
              <a:buFont typeface="Arial" charset="0"/>
              <a:buChar char="•"/>
              <a:defRPr lang="en-US" sz="24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98463" indent="-195263" algn="l" defTabSz="1019175" rtl="0" eaLnBrk="0" fontAlgn="base" hangingPunct="0">
              <a:spcBef>
                <a:spcPct val="0"/>
              </a:spcBef>
              <a:spcAft>
                <a:spcPts val="300"/>
              </a:spcAft>
              <a:buFont typeface="Arial" charset="0"/>
              <a:buChar char="‒"/>
              <a:defRPr lang="en-US" sz="24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601663" indent="-203200" algn="l" defTabSz="1019175" rtl="0" eaLnBrk="0" fontAlgn="base" hangingPunct="0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  <a:defRPr lang="en-US" sz="20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93750" indent="-192088" algn="l" defTabSz="1019175" rtl="0" eaLnBrk="0" fontAlgn="base" hangingPunct="0">
              <a:spcBef>
                <a:spcPct val="0"/>
              </a:spcBef>
              <a:spcAft>
                <a:spcPts val="600"/>
              </a:spcAft>
              <a:buFont typeface="Arial" charset="0"/>
              <a:buChar char="‒"/>
              <a:defRPr lang="en-GB" sz="20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895350" indent="-182563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16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79500" indent="-18415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‒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52538" indent="-173038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35100" indent="-182563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‒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400" dirty="0" smtClean="0"/>
              <a:t>Vala </a:t>
            </a:r>
            <a:r>
              <a:rPr lang="en-US" sz="1400" dirty="0" err="1" smtClean="0"/>
              <a:t>Valtýsdóttir</a:t>
            </a:r>
            <a:endParaRPr lang="en-US" sz="1400" dirty="0" smtClean="0"/>
          </a:p>
          <a:p>
            <a:pPr>
              <a:lnSpc>
                <a:spcPct val="100000"/>
              </a:lnSpc>
            </a:pPr>
            <a:r>
              <a:rPr lang="en-US" sz="1400" dirty="0" smtClean="0"/>
              <a:t>9. </a:t>
            </a:r>
            <a:r>
              <a:rPr lang="en-US" sz="1400" dirty="0" err="1" smtClean="0"/>
              <a:t>nóvember</a:t>
            </a:r>
            <a:r>
              <a:rPr lang="en-US" sz="1400" dirty="0" smtClean="0"/>
              <a:t> 2012</a:t>
            </a:r>
            <a:endParaRPr lang="en-US" sz="1400" dirty="0"/>
          </a:p>
        </p:txBody>
      </p:sp>
      <p:pic>
        <p:nvPicPr>
          <p:cNvPr id="6" name="Picture 2" descr="http://www.sa.is/files/jurt_54457573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25162"/>
            <a:ext cx="2589136" cy="429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DEL_PRI_RGB"/>
          <p:cNvPicPr>
            <a:picLocks noChangeArrowheads="1"/>
          </p:cNvPicPr>
          <p:nvPr/>
        </p:nvPicPr>
        <p:blipFill>
          <a:blip r:embed="rId4" cstate="print"/>
          <a:srcRect l="7785" t="27351" r="9871" b="25598"/>
          <a:stretch>
            <a:fillRect/>
          </a:stretch>
        </p:blipFill>
        <p:spPr bwMode="auto">
          <a:xfrm>
            <a:off x="380999" y="393198"/>
            <a:ext cx="2040731" cy="463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27599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03359" y="3680906"/>
            <a:ext cx="8657724" cy="907491"/>
          </a:xfrm>
          <a:prstGeom prst="rect">
            <a:avLst/>
          </a:prstGeom>
          <a:solidFill>
            <a:srgbClr val="002776"/>
          </a:solidFill>
          <a:ln w="19050">
            <a:noFill/>
          </a:ln>
        </p:spPr>
        <p:txBody>
          <a:bodyPr wrap="square" lIns="81520" tIns="40762" rIns="81520" bIns="40762">
            <a:noAutofit/>
          </a:bodyPr>
          <a:lstStyle/>
          <a:p>
            <a:pPr>
              <a:spcAft>
                <a:spcPts val="502"/>
              </a:spcAft>
            </a:pPr>
            <a:endParaRPr lang="en-US" sz="1400" b="1" dirty="0">
              <a:solidFill>
                <a:schemeClr val="bg1"/>
              </a:solidFill>
            </a:endParaRPr>
          </a:p>
          <a:p>
            <a:pPr algn="ctr">
              <a:spcAft>
                <a:spcPts val="502"/>
              </a:spcAft>
            </a:pP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is-IS" sz="1400" b="1" dirty="0">
                <a:solidFill>
                  <a:schemeClr val="bg1"/>
                </a:solidFill>
              </a:rPr>
              <a:t>Atvinnulífið getur ekki gert áætlanir í óvissuástandi </a:t>
            </a:r>
            <a:endParaRPr lang="is-IS" sz="1400" b="1" dirty="0">
              <a:solidFill>
                <a:schemeClr val="bg1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z="2200" dirty="0"/>
              <a:t>Réttur skattur með réttum hætti !</a:t>
            </a:r>
            <a:br>
              <a:rPr lang="is-IS" sz="2200" dirty="0"/>
            </a:br>
            <a:r>
              <a:rPr lang="en-US" sz="1900" dirty="0">
                <a:solidFill>
                  <a:srgbClr val="A4D400"/>
                </a:solidFill>
                <a:latin typeface="+mn-lt"/>
                <a:ea typeface="+mn-ea"/>
                <a:cs typeface="+mn-cs"/>
              </a:rPr>
              <a:t>EÐA HVAÐ?</a:t>
            </a:r>
            <a:endParaRPr lang="en-US" sz="1900" dirty="0">
              <a:solidFill>
                <a:srgbClr val="A4D4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0960" y="1228894"/>
            <a:ext cx="8422522" cy="2199931"/>
          </a:xfrm>
        </p:spPr>
        <p:txBody>
          <a:bodyPr/>
          <a:lstStyle/>
          <a:p>
            <a:r>
              <a:rPr lang="is-IS" dirty="0" smtClean="0"/>
              <a:t>	</a:t>
            </a:r>
            <a:endParaRPr lang="is-I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374448" y="1109681"/>
            <a:ext cx="8422522" cy="2117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82588" indent="-382588" algn="l" defTabSz="1019175" rtl="0" eaLnBrk="0" fontAlgn="base" hangingPunct="0">
              <a:spcBef>
                <a:spcPct val="0"/>
              </a:spcBef>
              <a:spcAft>
                <a:spcPts val="300"/>
              </a:spcAft>
              <a:buFont typeface="Arial" charset="0"/>
              <a:def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03200" indent="-203200" algn="l" defTabSz="1019175" rtl="0" eaLnBrk="0" fontAlgn="base" hangingPunct="0">
              <a:spcBef>
                <a:spcPct val="0"/>
              </a:spcBef>
              <a:spcAft>
                <a:spcPts val="300"/>
              </a:spcAft>
              <a:buFont typeface="Arial" charset="0"/>
              <a:buChar char="•"/>
              <a:defRPr lang="en-US" sz="24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98463" indent="-195263" algn="l" defTabSz="1019175" rtl="0" eaLnBrk="0" fontAlgn="base" hangingPunct="0">
              <a:spcBef>
                <a:spcPct val="0"/>
              </a:spcBef>
              <a:spcAft>
                <a:spcPts val="300"/>
              </a:spcAft>
              <a:buFont typeface="Arial" charset="0"/>
              <a:buChar char="‒"/>
              <a:defRPr lang="en-US" sz="24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601663" indent="-203200" algn="l" defTabSz="1019175" rtl="0" eaLnBrk="0" fontAlgn="base" hangingPunct="0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  <a:defRPr lang="en-US" sz="20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93750" indent="-192088" algn="l" defTabSz="1019175" rtl="0" eaLnBrk="0" fontAlgn="base" hangingPunct="0">
              <a:spcBef>
                <a:spcPct val="0"/>
              </a:spcBef>
              <a:spcAft>
                <a:spcPts val="600"/>
              </a:spcAft>
              <a:buFont typeface="Arial" charset="0"/>
              <a:buChar char="‒"/>
              <a:defRPr lang="en-GB" sz="20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895350" indent="-182563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16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79500" indent="-18415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‒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52538" indent="-173038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35100" indent="-182563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‒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961"/>
              </a:spcBef>
            </a:pPr>
            <a:r>
              <a:rPr lang="is-IS" sz="1300" dirty="0"/>
              <a:t>Störf löggjafarvaldsins og framkvæmdavaldsins</a:t>
            </a:r>
          </a:p>
          <a:p>
            <a:pPr marL="0" indent="0">
              <a:spcBef>
                <a:spcPts val="961"/>
              </a:spcBef>
            </a:pPr>
            <a:r>
              <a:rPr lang="is-IS" sz="1300" dirty="0"/>
              <a:t>Hafa valdið töluverðri réttaróvissu </a:t>
            </a:r>
          </a:p>
          <a:p>
            <a:pPr marL="274697" indent="-274697">
              <a:spcBef>
                <a:spcPts val="961"/>
              </a:spcBef>
              <a:buFont typeface="Arial" pitchFamily="34" charset="0"/>
              <a:buChar char="•"/>
            </a:pPr>
            <a:r>
              <a:rPr lang="is-IS" sz="1300" dirty="0"/>
              <a:t>Tekjuskattslögum breytt 28 sinnum frá hruni;  22 efnisbreytingar</a:t>
            </a:r>
          </a:p>
          <a:p>
            <a:pPr marL="274697" indent="-274697">
              <a:spcBef>
                <a:spcPts val="961"/>
              </a:spcBef>
              <a:buFont typeface="Arial" pitchFamily="34" charset="0"/>
              <a:buChar char="•"/>
            </a:pPr>
            <a:r>
              <a:rPr lang="is-IS" sz="1300" dirty="0"/>
              <a:t>Auk þess lagðir á nýir skattar; s.s. bankaskattur, fjársýsluskattur, sérstakur fjársýsluskattur, auðlegðarskattur, gistináttaskattur, skattlagning vaxta til erlendra aðila, kolefnisgjald og skattur af raforku og heitu vatni</a:t>
            </a:r>
          </a:p>
          <a:p>
            <a:pPr marL="274697" indent="-274697">
              <a:spcBef>
                <a:spcPts val="961"/>
              </a:spcBef>
              <a:buFont typeface="Arial" pitchFamily="34" charset="0"/>
              <a:buChar char="•"/>
            </a:pPr>
            <a:r>
              <a:rPr lang="is-IS" sz="1300" dirty="0"/>
              <a:t>Fyrirhuguð hækkun virðisaukaskatts á gistiþjónustu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4967" y="4915577"/>
            <a:ext cx="282819" cy="108185"/>
          </a:xfrm>
          <a:prstGeom prst="rect">
            <a:avLst/>
          </a:prstGeom>
        </p:spPr>
        <p:txBody>
          <a:bodyPr/>
          <a:lstStyle/>
          <a:p>
            <a:fld id="{D6CFAAE3-92E4-4B44-96A8-22A2E4DEF9D1}" type="slidenum">
              <a:rPr lang="en-US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079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363" y="296882"/>
            <a:ext cx="8424862" cy="611134"/>
          </a:xfrm>
        </p:spPr>
        <p:txBody>
          <a:bodyPr/>
          <a:lstStyle/>
          <a:p>
            <a:r>
              <a:rPr lang="is-IS" sz="2200" dirty="0"/>
              <a:t>Framkvæmd skattkerfisins </a:t>
            </a:r>
            <a:br>
              <a:rPr lang="is-IS" sz="2200" dirty="0"/>
            </a:br>
            <a:r>
              <a:rPr lang="is-IS" sz="1900" dirty="0">
                <a:solidFill>
                  <a:srgbClr val="A4D400"/>
                </a:solidFill>
              </a:rPr>
              <a:t>Meðalhóf ekki í gildi</a:t>
            </a:r>
            <a:endParaRPr lang="is-IS" sz="19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6CFAAE3-92E4-4B44-96A8-22A2E4DEF9D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Content Placeholder 3"/>
          <p:cNvSpPr txBox="1">
            <a:spLocks/>
          </p:cNvSpPr>
          <p:nvPr/>
        </p:nvSpPr>
        <p:spPr bwMode="auto">
          <a:xfrm>
            <a:off x="397147" y="1059265"/>
            <a:ext cx="4071525" cy="37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82588" indent="-382588" algn="l" defTabSz="1019175" rtl="0" eaLnBrk="0" fontAlgn="base" hangingPunct="0">
              <a:spcBef>
                <a:spcPts val="1114"/>
              </a:spcBef>
              <a:spcAft>
                <a:spcPts val="300"/>
              </a:spcAft>
              <a:buFont typeface="Arial" charset="0"/>
              <a:defRPr lang="en-US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03200" indent="-203200" algn="l" defTabSz="1019175" rtl="0" eaLnBrk="0" fontAlgn="base" hangingPunct="0">
              <a:spcBef>
                <a:spcPct val="0"/>
              </a:spcBef>
              <a:spcAft>
                <a:spcPts val="300"/>
              </a:spcAft>
              <a:buFont typeface="Arial" charset="0"/>
              <a:buChar char="•"/>
              <a:defRPr lang="en-US" sz="24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98463" indent="-195263" algn="l" defTabSz="1019175" rtl="0" eaLnBrk="0" fontAlgn="base" hangingPunct="0">
              <a:spcBef>
                <a:spcPct val="0"/>
              </a:spcBef>
              <a:spcAft>
                <a:spcPts val="300"/>
              </a:spcAft>
              <a:buFont typeface="Arial" charset="0"/>
              <a:buChar char="‒"/>
              <a:defRPr lang="en-US" sz="24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601663" indent="-203200" algn="l" defTabSz="1019175" rtl="0" eaLnBrk="0" fontAlgn="base" hangingPunct="0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  <a:defRPr lang="en-US" sz="20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93750" indent="-192088" algn="l" defTabSz="1019175" rtl="0" eaLnBrk="0" fontAlgn="base" hangingPunct="0">
              <a:spcBef>
                <a:spcPct val="0"/>
              </a:spcBef>
              <a:spcAft>
                <a:spcPts val="600"/>
              </a:spcAft>
              <a:buFont typeface="Arial" charset="0"/>
              <a:buChar char="‒"/>
              <a:defRPr lang="en-GB" sz="20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895350" indent="-182563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16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79500" indent="-18415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‒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52538" indent="-173038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35100" indent="-182563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‒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Aft>
                <a:spcPts val="1071"/>
              </a:spcAft>
              <a:buNone/>
            </a:pPr>
            <a:r>
              <a:rPr lang="is-IS" sz="1400" b="1" dirty="0">
                <a:solidFill>
                  <a:srgbClr val="002776"/>
                </a:solidFill>
                <a:ea typeface="+mn-ea"/>
                <a:cs typeface="+mn-cs"/>
              </a:rPr>
              <a:t>Nýlegt dæmi</a:t>
            </a:r>
          </a:p>
          <a:p>
            <a:pPr marL="228914" lvl="1" indent="-228914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/>
              <a:t>Vaxtagjöld í rekstri voru almennt talin án frekari </a:t>
            </a:r>
            <a:r>
              <a:rPr lang="is-IS" sz="1300" dirty="0"/>
              <a:t>takmarkana frádráttarbær </a:t>
            </a:r>
            <a:r>
              <a:rPr lang="is-IS" sz="1300" dirty="0"/>
              <a:t>í skattskilum</a:t>
            </a:r>
          </a:p>
          <a:p>
            <a:pPr marL="228914" lvl="1" indent="-228914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/>
              <a:t>Skattyfirvöld hafa skorið upp herör gegn vaxtafrádrætti án breytinga á </a:t>
            </a:r>
            <a:r>
              <a:rPr lang="is-IS" sz="1300" dirty="0"/>
              <a:t>lögum</a:t>
            </a:r>
          </a:p>
          <a:p>
            <a:pPr marL="0" lvl="1" indent="0">
              <a:spcAft>
                <a:spcPts val="1071"/>
              </a:spcAft>
              <a:buNone/>
            </a:pPr>
            <a:r>
              <a:rPr lang="is-IS" sz="1300" dirty="0"/>
              <a:t>Fjármálaráðherra: 9. ágúst 2012,Viðskiptablaðið</a:t>
            </a:r>
          </a:p>
          <a:p>
            <a:pPr marL="0" lvl="1" indent="0">
              <a:spcAft>
                <a:spcPts val="1071"/>
              </a:spcAft>
              <a:buNone/>
            </a:pPr>
            <a:r>
              <a:rPr lang="is-IS" sz="1300" dirty="0"/>
              <a:t>„</a:t>
            </a:r>
            <a:r>
              <a:rPr lang="is-IS" sz="1300" i="1" dirty="0"/>
              <a:t>Vaxtagreiðslur fyrirtækja eru frádráttarbærar hér á landi á sama hátt og annars staðar á Norðurlöndunum</a:t>
            </a:r>
            <a:r>
              <a:rPr lang="is-IS" sz="1300" dirty="0"/>
              <a:t>“ „ENGU HEFUR VERIÐ BREYTT Í ÞEIM EFNUM“</a:t>
            </a:r>
            <a:endParaRPr lang="is-IS" sz="1300" dirty="0"/>
          </a:p>
          <a:p>
            <a:pPr marL="0" lvl="1" indent="0">
              <a:spcAft>
                <a:spcPts val="1071"/>
              </a:spcAft>
              <a:buNone/>
            </a:pPr>
            <a:endParaRPr lang="is-IS" sz="1300" dirty="0"/>
          </a:p>
        </p:txBody>
      </p:sp>
      <p:sp>
        <p:nvSpPr>
          <p:cNvPr id="8" name="Rectangle 7"/>
          <p:cNvSpPr/>
          <p:nvPr/>
        </p:nvSpPr>
        <p:spPr>
          <a:xfrm>
            <a:off x="4641259" y="1046139"/>
            <a:ext cx="4375934" cy="2112987"/>
          </a:xfrm>
          <a:prstGeom prst="rect">
            <a:avLst/>
          </a:prstGeom>
        </p:spPr>
        <p:txBody>
          <a:bodyPr wrap="square" lIns="73253" tIns="36626" rIns="73253" bIns="36626">
            <a:spAutoFit/>
          </a:bodyPr>
          <a:lstStyle/>
          <a:p>
            <a:pPr marL="0" lvl="1">
              <a:spcAft>
                <a:spcPts val="1071"/>
              </a:spcAft>
            </a:pPr>
            <a:r>
              <a:rPr lang="is-IS" sz="1400" b="1" dirty="0">
                <a:solidFill>
                  <a:srgbClr val="002776"/>
                </a:solidFill>
              </a:rPr>
              <a:t>Annað </a:t>
            </a:r>
            <a:r>
              <a:rPr lang="is-IS" sz="1400" b="1" dirty="0">
                <a:solidFill>
                  <a:srgbClr val="002776"/>
                </a:solidFill>
              </a:rPr>
              <a:t>dæmi</a:t>
            </a:r>
          </a:p>
          <a:p>
            <a:pPr marL="228914" lvl="1" indent="-228914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Ríkisskattstjóri endurákvarðaði skatt vegna sölurétta hlutabréfa sem voru ekki nýttir – ný túlkun ekkert ákvæði sem studdi niðurstöðuna</a:t>
            </a:r>
          </a:p>
          <a:p>
            <a:pPr marL="228914" lvl="1" indent="-228914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Niðurstaða Hæstaréttar: B nýtti ekki söluréttinn sem hann fékk í samningunum tveimur og mynduðust því ekki tekjur honum til handa vegna þess </a:t>
            </a:r>
          </a:p>
          <a:p>
            <a:pPr marL="228914" lvl="1" indent="-228914">
              <a:spcAft>
                <a:spcPts val="1071"/>
              </a:spcAft>
              <a:buFont typeface="Wingdings" pitchFamily="2" charset="2"/>
              <a:buChar char="Ø"/>
            </a:pPr>
            <a:endParaRPr lang="is-IS" sz="13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9" name="Picture 3" descr="http://utilistaverk.is/plugins/content/fboxbot/thumbs/ekkti-embttismaur-lok_534x671_166e75b966b0570114402b5a17a6fdc9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850" y="3071498"/>
            <a:ext cx="1538790" cy="2167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183574"/>
            <a:ext cx="2181225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229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363" y="296882"/>
            <a:ext cx="8424862" cy="611134"/>
          </a:xfrm>
        </p:spPr>
        <p:txBody>
          <a:bodyPr/>
          <a:lstStyle/>
          <a:p>
            <a:r>
              <a:rPr lang="is-IS" sz="2200" dirty="0"/>
              <a:t>Lagabreytingar vanhugsaðar!</a:t>
            </a:r>
            <a:br>
              <a:rPr lang="is-IS" sz="2200" dirty="0"/>
            </a:br>
            <a:r>
              <a:rPr lang="is-IS" sz="1900" dirty="0">
                <a:solidFill>
                  <a:srgbClr val="A4D400"/>
                </a:solidFill>
              </a:rPr>
              <a:t>Ekki séð fyrir um afleiðingar</a:t>
            </a:r>
            <a:endParaRPr lang="is-IS" sz="19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6CFAAE3-92E4-4B44-96A8-22A2E4DEF9D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3" name="Content Placeholder 3"/>
          <p:cNvSpPr txBox="1">
            <a:spLocks/>
          </p:cNvSpPr>
          <p:nvPr/>
        </p:nvSpPr>
        <p:spPr bwMode="auto">
          <a:xfrm>
            <a:off x="359130" y="1109681"/>
            <a:ext cx="4071525" cy="37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82588" indent="-382588" algn="l" defTabSz="1019175" rtl="0" eaLnBrk="0" fontAlgn="base" hangingPunct="0">
              <a:spcBef>
                <a:spcPts val="1114"/>
              </a:spcBef>
              <a:spcAft>
                <a:spcPts val="300"/>
              </a:spcAft>
              <a:buFont typeface="Arial" charset="0"/>
              <a:defRPr lang="en-US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03200" indent="-203200" algn="l" defTabSz="1019175" rtl="0" eaLnBrk="0" fontAlgn="base" hangingPunct="0">
              <a:spcBef>
                <a:spcPct val="0"/>
              </a:spcBef>
              <a:spcAft>
                <a:spcPts val="300"/>
              </a:spcAft>
              <a:buFont typeface="Arial" charset="0"/>
              <a:buChar char="•"/>
              <a:defRPr lang="en-US" sz="24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98463" indent="-195263" algn="l" defTabSz="1019175" rtl="0" eaLnBrk="0" fontAlgn="base" hangingPunct="0">
              <a:spcBef>
                <a:spcPct val="0"/>
              </a:spcBef>
              <a:spcAft>
                <a:spcPts val="300"/>
              </a:spcAft>
              <a:buFont typeface="Arial" charset="0"/>
              <a:buChar char="‒"/>
              <a:defRPr lang="en-US" sz="24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601663" indent="-203200" algn="l" defTabSz="1019175" rtl="0" eaLnBrk="0" fontAlgn="base" hangingPunct="0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  <a:defRPr lang="en-US" sz="20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93750" indent="-192088" algn="l" defTabSz="1019175" rtl="0" eaLnBrk="0" fontAlgn="base" hangingPunct="0">
              <a:spcBef>
                <a:spcPct val="0"/>
              </a:spcBef>
              <a:spcAft>
                <a:spcPts val="600"/>
              </a:spcAft>
              <a:buFont typeface="Arial" charset="0"/>
              <a:buChar char="‒"/>
              <a:defRPr lang="en-GB" sz="2000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895350" indent="-182563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16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79500" indent="-18415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‒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52538" indent="-173038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35100" indent="-182563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‒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Aft>
                <a:spcPts val="1071"/>
              </a:spcAft>
              <a:buNone/>
            </a:pPr>
            <a:r>
              <a:rPr lang="is-IS" sz="1400" b="1" dirty="0">
                <a:solidFill>
                  <a:srgbClr val="002776"/>
                </a:solidFill>
                <a:ea typeface="+mn-ea"/>
                <a:cs typeface="+mn-cs"/>
              </a:rPr>
              <a:t>Nýlegt dæmi </a:t>
            </a:r>
          </a:p>
          <a:p>
            <a:pPr lvl="2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ea typeface="+mn-ea"/>
                <a:cs typeface="+mn-cs"/>
              </a:rPr>
              <a:t>Vextir til erlendra aðila gerðir skattskyldir í september 2009 – þrátt fyrir að nágrannalönd okkar séu ekki með slíka skattlagningu</a:t>
            </a:r>
          </a:p>
          <a:p>
            <a:pPr lvl="2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ea typeface="+mn-ea"/>
                <a:cs typeface="+mn-cs"/>
              </a:rPr>
              <a:t>Nú hefur skattlagningin verið lækkuð í 10%</a:t>
            </a:r>
          </a:p>
          <a:p>
            <a:pPr marL="0" lvl="1" indent="0">
              <a:spcAft>
                <a:spcPts val="1071"/>
              </a:spcAft>
              <a:buNone/>
            </a:pPr>
            <a:r>
              <a:rPr lang="is-IS" sz="1400" b="1" dirty="0">
                <a:solidFill>
                  <a:srgbClr val="002776"/>
                </a:solidFill>
                <a:ea typeface="+mn-ea"/>
                <a:cs typeface="+mn-cs"/>
              </a:rPr>
              <a:t>Annað </a:t>
            </a:r>
            <a:r>
              <a:rPr lang="is-IS" sz="1400" b="1" dirty="0">
                <a:solidFill>
                  <a:srgbClr val="002776"/>
                </a:solidFill>
                <a:ea typeface="+mn-ea"/>
                <a:cs typeface="+mn-cs"/>
              </a:rPr>
              <a:t>dæmi</a:t>
            </a:r>
          </a:p>
          <a:p>
            <a:pPr lvl="2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ea typeface="+mn-ea"/>
                <a:cs typeface="+mn-cs"/>
              </a:rPr>
              <a:t>Söluhagnaður og arður var frádráttarbær </a:t>
            </a:r>
          </a:p>
          <a:p>
            <a:pPr lvl="2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ea typeface="+mn-ea"/>
                <a:cs typeface="+mn-cs"/>
              </a:rPr>
              <a:t>Árið 2011 var sett takmörkun við 10% eignarhald</a:t>
            </a:r>
          </a:p>
          <a:p>
            <a:pPr lvl="2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ea typeface="+mn-ea"/>
                <a:cs typeface="+mn-cs"/>
              </a:rPr>
              <a:t>Árið 2012 engin takmörkun</a:t>
            </a:r>
          </a:p>
          <a:p>
            <a:pPr marL="162784" lvl="2" indent="0">
              <a:spcAft>
                <a:spcPts val="1071"/>
              </a:spcAft>
              <a:buNone/>
            </a:pPr>
            <a:r>
              <a:rPr lang="is-IS" sz="1300" dirty="0">
                <a:ea typeface="+mn-ea"/>
                <a:cs typeface="+mn-cs"/>
              </a:rPr>
              <a:t> </a:t>
            </a:r>
            <a:endParaRPr lang="is-IS" sz="1300" dirty="0"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41260" y="1101981"/>
            <a:ext cx="4375934" cy="3351788"/>
          </a:xfrm>
          <a:prstGeom prst="rect">
            <a:avLst/>
          </a:prstGeom>
        </p:spPr>
        <p:txBody>
          <a:bodyPr wrap="square" lIns="73253" tIns="36626" rIns="73253" bIns="36626">
            <a:spAutoFit/>
          </a:bodyPr>
          <a:lstStyle/>
          <a:p>
            <a:pPr marL="0" lvl="1">
              <a:spcAft>
                <a:spcPts val="1071"/>
              </a:spcAft>
            </a:pPr>
            <a:r>
              <a:rPr lang="is-IS" sz="1400" b="1" dirty="0">
                <a:solidFill>
                  <a:srgbClr val="002776"/>
                </a:solidFill>
              </a:rPr>
              <a:t>Saga úr atvinnulífinu</a:t>
            </a:r>
            <a:endParaRPr lang="is-IS" sz="1400" dirty="0">
              <a:solidFill>
                <a:srgbClr val="002776"/>
              </a:solidFill>
            </a:endParaRPr>
          </a:p>
          <a:p>
            <a:pPr marL="319209" lvl="2" indent="-156425" defTabSz="816461" eaLnBrk="0" hangingPunct="0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solidFill>
                  <a:schemeClr val="tx2"/>
                </a:solidFill>
                <a:latin typeface="+mn-lt"/>
                <a:cs typeface="+mn-cs"/>
              </a:rPr>
              <a:t>Fjárfestir keypti flugfélag =&gt; stuttu seinna var tilkynnt að virðisaukaskattur myndi leggjast á gistiþjónustu </a:t>
            </a:r>
            <a:r>
              <a:rPr lang="is-IS" sz="1300" dirty="0">
                <a:solidFill>
                  <a:schemeClr val="tx2"/>
                </a:solidFill>
                <a:latin typeface="+mn-lt"/>
                <a:cs typeface="+mn-cs"/>
              </a:rPr>
              <a:t>– forsendubrestur</a:t>
            </a:r>
            <a:endParaRPr lang="is-IS" sz="1300" dirty="0">
              <a:solidFill>
                <a:schemeClr val="tx2"/>
              </a:solidFill>
              <a:latin typeface="+mn-lt"/>
              <a:cs typeface="+mn-cs"/>
            </a:endParaRPr>
          </a:p>
          <a:p>
            <a:pPr marL="319209" lvl="2" indent="-156425" defTabSz="816461" eaLnBrk="0" hangingPunct="0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solidFill>
                  <a:schemeClr val="tx2"/>
                </a:solidFill>
                <a:latin typeface="+mn-lt"/>
                <a:cs typeface="+mn-cs"/>
              </a:rPr>
              <a:t>Fjármálaráðherra mbl. 13. ágúst 2012 </a:t>
            </a:r>
            <a:r>
              <a:rPr lang="is-IS" sz="1300" dirty="0">
                <a:solidFill>
                  <a:schemeClr val="tx2"/>
                </a:solidFill>
                <a:latin typeface="+mn-lt"/>
                <a:cs typeface="+mn-cs"/>
              </a:rPr>
              <a:t>„</a:t>
            </a:r>
            <a:r>
              <a:rPr lang="is-IS" sz="1300" i="1" dirty="0">
                <a:solidFill>
                  <a:schemeClr val="tx2"/>
                </a:solidFill>
                <a:latin typeface="+mn-lt"/>
                <a:cs typeface="+mn-cs"/>
              </a:rPr>
              <a:t>að tími sé til kominn að afnema þann afslátt af virðisaukaskatti sem hótel- og gistiþjónusta hefur notið undanfarin </a:t>
            </a:r>
            <a:r>
              <a:rPr lang="is-IS" sz="1300" i="1" dirty="0">
                <a:solidFill>
                  <a:schemeClr val="tx2"/>
                </a:solidFill>
                <a:latin typeface="+mn-lt"/>
                <a:cs typeface="+mn-cs"/>
              </a:rPr>
              <a:t>ár</a:t>
            </a:r>
            <a:r>
              <a:rPr lang="is-IS" sz="1300" dirty="0">
                <a:solidFill>
                  <a:schemeClr val="tx2"/>
                </a:solidFill>
                <a:latin typeface="+mn-lt"/>
                <a:cs typeface="+mn-cs"/>
              </a:rPr>
              <a:t>“</a:t>
            </a:r>
          </a:p>
          <a:p>
            <a:pPr marL="0" lvl="1" defTabSz="816461" eaLnBrk="0" hangingPunct="0">
              <a:spcAft>
                <a:spcPts val="1071"/>
              </a:spcAft>
            </a:pPr>
            <a:r>
              <a:rPr lang="is-IS" sz="1400" b="1" dirty="0">
                <a:solidFill>
                  <a:srgbClr val="002776"/>
                </a:solidFill>
              </a:rPr>
              <a:t>Annað dæmi</a:t>
            </a:r>
            <a:endParaRPr lang="is-IS" sz="1400" b="1" dirty="0">
              <a:solidFill>
                <a:srgbClr val="002776"/>
              </a:solidFill>
            </a:endParaRPr>
          </a:p>
          <a:p>
            <a:pPr marL="319209" lvl="2" indent="-156425" defTabSz="816461" eaLnBrk="0" hangingPunct="0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solidFill>
                  <a:schemeClr val="tx2"/>
                </a:solidFill>
                <a:latin typeface="+mn-lt"/>
                <a:cs typeface="+mn-cs"/>
              </a:rPr>
              <a:t>Erlendur aðili fjárfestir í banka</a:t>
            </a:r>
          </a:p>
          <a:p>
            <a:pPr marL="319209" lvl="2" indent="-156425" defTabSz="816461" eaLnBrk="0" hangingPunct="0">
              <a:spcAft>
                <a:spcPts val="1071"/>
              </a:spcAft>
              <a:buFont typeface="Wingdings" pitchFamily="2" charset="2"/>
              <a:buChar char="Ø"/>
            </a:pPr>
            <a:r>
              <a:rPr lang="is-IS" sz="1300" dirty="0">
                <a:solidFill>
                  <a:schemeClr val="tx2"/>
                </a:solidFill>
                <a:latin typeface="+mn-lt"/>
                <a:cs typeface="+mn-cs"/>
              </a:rPr>
              <a:t>Lagður á fjársýsluskattur, sérstakur fjársýsluskattur og bankaskattur á tekjur</a:t>
            </a:r>
            <a:endParaRPr lang="is-IS" sz="1300" dirty="0">
              <a:solidFill>
                <a:schemeClr val="tx2"/>
              </a:solidFill>
              <a:latin typeface="+mn-lt"/>
              <a:cs typeface="+mn-cs"/>
            </a:endParaRPr>
          </a:p>
          <a:p>
            <a:pPr marL="319209" lvl="2" indent="-156425" defTabSz="816461" eaLnBrk="0" hangingPunct="0">
              <a:spcAft>
                <a:spcPts val="1071"/>
              </a:spcAft>
              <a:buFont typeface="Wingdings" pitchFamily="2" charset="2"/>
              <a:buChar char="Ø"/>
            </a:pPr>
            <a:endParaRPr lang="is-IS" sz="1300" dirty="0">
              <a:solidFill>
                <a:schemeClr val="tx2"/>
              </a:solidFill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3359" y="4213154"/>
            <a:ext cx="8657724" cy="873196"/>
          </a:xfrm>
          <a:prstGeom prst="rect">
            <a:avLst/>
          </a:prstGeom>
          <a:solidFill>
            <a:srgbClr val="002776"/>
          </a:solidFill>
          <a:ln w="19050">
            <a:noFill/>
          </a:ln>
        </p:spPr>
        <p:txBody>
          <a:bodyPr wrap="square" lIns="81520" tIns="40762" rIns="81520" bIns="40762">
            <a:noAutofit/>
          </a:bodyPr>
          <a:lstStyle/>
          <a:p>
            <a:pPr>
              <a:spcAft>
                <a:spcPts val="502"/>
              </a:spcAft>
            </a:pPr>
            <a:endParaRPr lang="en-US" sz="1400" b="1" dirty="0">
              <a:solidFill>
                <a:srgbClr val="00A1DE"/>
              </a:solidFill>
            </a:endParaRPr>
          </a:p>
          <a:p>
            <a:pPr algn="ctr">
              <a:spcAft>
                <a:spcPts val="502"/>
              </a:spcAft>
            </a:pP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is-IS" sz="1400" b="1" dirty="0">
                <a:solidFill>
                  <a:schemeClr val="bg1"/>
                </a:solidFill>
              </a:rPr>
              <a:t>Örar breytingar valda misskilningi – bæði hjá skattaðilum og skattkerfinu</a:t>
            </a:r>
            <a:endParaRPr lang="is-I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23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21113" y="3781738"/>
            <a:ext cx="8519200" cy="957907"/>
          </a:xfrm>
          <a:prstGeom prst="rect">
            <a:avLst/>
          </a:prstGeom>
          <a:solidFill>
            <a:srgbClr val="002776"/>
          </a:solidFill>
          <a:ln w="19050">
            <a:noFill/>
          </a:ln>
        </p:spPr>
        <p:txBody>
          <a:bodyPr wrap="square" lIns="81520" tIns="40762" rIns="81520" bIns="40762">
            <a:noAutofit/>
          </a:bodyPr>
          <a:lstStyle/>
          <a:p>
            <a:pPr algn="ctr">
              <a:spcAft>
                <a:spcPts val="502"/>
              </a:spcAft>
            </a:pPr>
            <a:endParaRPr lang="is-IS" sz="1400" b="1" dirty="0">
              <a:solidFill>
                <a:schemeClr val="bg1"/>
              </a:solidFill>
            </a:endParaRPr>
          </a:p>
          <a:p>
            <a:pPr algn="ctr">
              <a:spcAft>
                <a:spcPts val="502"/>
              </a:spcAft>
            </a:pPr>
            <a:r>
              <a:rPr lang="is-IS" sz="1400" b="1" dirty="0" err="1">
                <a:solidFill>
                  <a:schemeClr val="bg1"/>
                </a:solidFill>
              </a:rPr>
              <a:t>Óstöðugleiki</a:t>
            </a:r>
            <a:r>
              <a:rPr lang="is-IS" sz="1400" b="1" dirty="0">
                <a:solidFill>
                  <a:schemeClr val="bg1"/>
                </a:solidFill>
              </a:rPr>
              <a:t> – Örar </a:t>
            </a:r>
            <a:r>
              <a:rPr lang="is-IS" sz="1400" b="1" dirty="0">
                <a:solidFill>
                  <a:schemeClr val="bg1"/>
                </a:solidFill>
              </a:rPr>
              <a:t>breytingar – </a:t>
            </a:r>
            <a:r>
              <a:rPr lang="is-IS" sz="1400" b="1" dirty="0">
                <a:solidFill>
                  <a:schemeClr val="bg1"/>
                </a:solidFill>
              </a:rPr>
              <a:t>Fælir frá fjárfesta</a:t>
            </a:r>
            <a:endParaRPr lang="is-IS" sz="1400" b="1" dirty="0">
              <a:solidFill>
                <a:schemeClr val="bg1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z="2200" dirty="0"/>
              <a:t>Ræktun eða rányrkja</a:t>
            </a:r>
            <a:endParaRPr lang="is-IS" sz="2200" dirty="0">
              <a:solidFill>
                <a:srgbClr val="A4D4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74448" y="1109681"/>
            <a:ext cx="8422522" cy="2319143"/>
          </a:xfrm>
        </p:spPr>
        <p:txBody>
          <a:bodyPr/>
          <a:lstStyle/>
          <a:p>
            <a:pPr marL="0" indent="0">
              <a:spcBef>
                <a:spcPts val="961"/>
              </a:spcBef>
            </a:pPr>
            <a:r>
              <a:rPr lang="is-IS" sz="1400" dirty="0"/>
              <a:t>Aðalmálið er að hafa stöðugt skattkerfi með eins litlum breytingum og mögulegt er </a:t>
            </a:r>
          </a:p>
          <a:p>
            <a:pPr marL="0" indent="0">
              <a:spcBef>
                <a:spcPts val="961"/>
              </a:spcBef>
            </a:pPr>
            <a:r>
              <a:rPr lang="is-IS" sz="1400" dirty="0"/>
              <a:t>Annars leiða tíðar breytingar til mikillar réttaróvissu </a:t>
            </a:r>
          </a:p>
          <a:p>
            <a:pPr marL="0" indent="0">
              <a:spcBef>
                <a:spcPts val="961"/>
              </a:spcBef>
            </a:pPr>
            <a:endParaRPr lang="is-IS" sz="1400" dirty="0"/>
          </a:p>
          <a:p>
            <a:pPr marL="0" indent="0">
              <a:spcBef>
                <a:spcPts val="961"/>
              </a:spcBef>
            </a:pPr>
            <a:r>
              <a:rPr lang="is-IS" sz="1400" dirty="0"/>
              <a:t>Sem leiðir til þess að fjárfestar hugsa sig tvisvar um áður en stofnað er til rekstrar á Íslandi</a:t>
            </a:r>
            <a:endParaRPr lang="is-IS" sz="1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4967" y="4915577"/>
            <a:ext cx="282819" cy="108185"/>
          </a:xfrm>
          <a:prstGeom prst="rect">
            <a:avLst/>
          </a:prstGeom>
        </p:spPr>
        <p:txBody>
          <a:bodyPr/>
          <a:lstStyle/>
          <a:p>
            <a:fld id="{D6CFAAE3-92E4-4B44-96A8-22A2E4DEF9D1}" type="slidenum">
              <a:rPr lang="en-US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47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97512" y="2876550"/>
            <a:ext cx="6112717" cy="213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96" tIns="41398" rIns="82796" bIns="41398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8625" indent="28575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8838" indent="55563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050" indent="8255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7675" indent="111125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Undir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vörumerki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„Deloitte“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sameinast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kraftar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þúsunda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sérfræðinga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sem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starfa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hjá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sjálfstæðum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félögum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um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allan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heim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við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veita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viðskiptavinum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þjónustu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á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sviði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endurskoðunar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ráðgjafar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fjármála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áhættustjórnunar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skattamála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Þessi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félög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eru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aðilar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Deloitte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Touche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Tohmatsu Limited (DTTL),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sem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breskt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einkahlutafélag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(private company limited by guarantee).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Hvert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aðildarfélag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veitir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þjónustu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á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tilteknu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landssvæði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bundið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þeim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lögum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fagreglum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sem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gilda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Félagið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DTTL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innir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ekki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af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hendi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þjónustu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til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viðskiptavina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DTTL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aðildarfélög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þess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eru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aðskildir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sérgreindir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lögaðilar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sem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ekki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geta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skuldbundið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hvert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annað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DTTL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aðildarfélög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þess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bera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eingöngu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ábyrgð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á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eigin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gjörðum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eða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vanrækslu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en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ekki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á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aðgerðum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hvers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annars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Hvert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aðildarfélag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DTTL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skipulagt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í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samræmi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við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innlend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lög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reglugerðir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viðskiptavenju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aðra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þætti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getur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veitt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sérfræðiþjónustu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á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starfssvæði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sínu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í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gegnum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dótturfélög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tengd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félög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/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eða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önnur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félög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</a:t>
            </a:r>
          </a:p>
          <a:p>
            <a:endParaRPr lang="en-US" sz="700" dirty="0">
              <a:solidFill>
                <a:srgbClr val="002776"/>
              </a:solidFill>
              <a:latin typeface="+mj-lt"/>
              <a:cs typeface="Arial" pitchFamily="34" charset="0"/>
            </a:endParaRPr>
          </a:p>
          <a:p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Deloitte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veitir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bæði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opinberum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aðilum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einkafyrirtækjum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í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fjölmörgum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atvinnugreinum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endurskoðunar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-,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skatta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-,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ráðgjafar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-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fjármálaþjónustu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Alþjóðlegt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sérfræðinet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Deloitte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tengir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saman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sérfræðinga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í 150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löndum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þannig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saman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fari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ítarleg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staðbundin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þekking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og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alþjóðleg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hæfni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viðskiptavinum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til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hagsbóta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Hjá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Deloitte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starfa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um 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200.000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sérfræðingar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sem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stefna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saman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því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veita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ávallt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framúrskarandi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þjónustu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</a:t>
            </a:r>
          </a:p>
          <a:p>
            <a:endParaRPr lang="en-US" sz="700" dirty="0">
              <a:solidFill>
                <a:srgbClr val="002776"/>
              </a:solidFill>
              <a:latin typeface="+mj-lt"/>
              <a:cs typeface="Arial" pitchFamily="34" charset="0"/>
            </a:endParaRPr>
          </a:p>
          <a:p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Þetta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rit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inniheldur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almennar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upplýsingar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;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með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útgáfu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þess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eru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aðilar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sérfræðineti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Deloitte,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þ.e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Deloitte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Touche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Tohmatsu Limited,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aðildarfélög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þess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eða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samstarfsfélög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,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ekki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veita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sérfræðiráðgjöf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eða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þjónustu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Ráðfærðu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þig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við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fagaðila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áður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en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þú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tekur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ákvörðun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eða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grípur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til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aðgerða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sem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gætu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haft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áhrif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á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fjármál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þín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eða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viðskipti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.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Enginn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aðili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í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sérfræðineti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Deloitte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skal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gerður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ábyrgur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fyrir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tjóni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sem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kann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að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verða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hjá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þeim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sem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reiðir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sig á </a:t>
            </a:r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þetta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rit. </a:t>
            </a:r>
          </a:p>
          <a:p>
            <a:endParaRPr lang="en-US" sz="700" dirty="0">
              <a:solidFill>
                <a:srgbClr val="002776"/>
              </a:solidFill>
              <a:latin typeface="+mj-lt"/>
              <a:cs typeface="Arial" pitchFamily="34" charset="0"/>
            </a:endParaRPr>
          </a:p>
          <a:p>
            <a:r>
              <a:rPr lang="en-US" sz="700" dirty="0" err="1">
                <a:solidFill>
                  <a:srgbClr val="002776"/>
                </a:solidFill>
                <a:latin typeface="+mj-lt"/>
                <a:cs typeface="Arial" pitchFamily="34" charset="0"/>
              </a:rPr>
              <a:t>Höfundaréttarvarið</a:t>
            </a:r>
            <a:r>
              <a:rPr lang="en-US" sz="700" dirty="0">
                <a:solidFill>
                  <a:srgbClr val="002776"/>
                </a:solidFill>
                <a:latin typeface="+mj-lt"/>
                <a:cs typeface="Arial" pitchFamily="34" charset="0"/>
              </a:rPr>
              <a:t> © 2012 Deloitte Global Services Limited</a:t>
            </a:r>
          </a:p>
          <a:p>
            <a:endParaRPr lang="en-US" sz="700" dirty="0">
              <a:solidFill>
                <a:srgbClr val="002776"/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26901" y="4739645"/>
            <a:ext cx="2147116" cy="3878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53" tIns="36626" rIns="73253" bIns="36626" rtlCol="0" anchor="ctr"/>
          <a:lstStyle/>
          <a:p>
            <a:pPr algn="ctr"/>
            <a:endParaRPr lang="is-IS"/>
          </a:p>
        </p:txBody>
      </p:sp>
      <p:pic>
        <p:nvPicPr>
          <p:cNvPr id="5" name="Picture 2" descr="DEL_C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9729" y="2114550"/>
            <a:ext cx="3057871" cy="634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292432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9_Blank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2007_Screen_Large_27-94x21-59 18Nov08</Template>
  <TotalTime>4444</TotalTime>
  <Words>736</Words>
  <Application>Microsoft Office PowerPoint</Application>
  <PresentationFormat>On-screen Show (16:9)</PresentationFormat>
  <Paragraphs>68</Paragraphs>
  <Slides>6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19_Blank</vt:lpstr>
      <vt:lpstr>think-cell Slide</vt:lpstr>
      <vt:lpstr> Ræktun  eða rányrkja? </vt:lpstr>
      <vt:lpstr>Réttur skattur með réttum hætti ! EÐA HVAÐ?</vt:lpstr>
      <vt:lpstr>Framkvæmd skattkerfisins  Meðalhóf ekki í gildi</vt:lpstr>
      <vt:lpstr>Lagabreytingar vanhugsaðar! Ekki séð fyrir um afleiðingar</vt:lpstr>
      <vt:lpstr>Ræktun eða rányrkja</vt:lpstr>
      <vt:lpstr>PowerPoint Presentation</vt:lpstr>
    </vt:vector>
  </TitlesOfParts>
  <Company>Deloitte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– Times New Roman 36pt Title 2 – 36pt</dc:title>
  <dc:creator>Dasgupta, Tania</dc:creator>
  <cp:lastModifiedBy>Rognvaldsson, Rognvaldur (IS - Reykjavik)</cp:lastModifiedBy>
  <cp:revision>239</cp:revision>
  <cp:lastPrinted>2012-11-08T17:39:30Z</cp:lastPrinted>
  <dcterms:created xsi:type="dcterms:W3CDTF">2010-01-13T15:39:44Z</dcterms:created>
  <dcterms:modified xsi:type="dcterms:W3CDTF">2012-11-08T19:08:16Z</dcterms:modified>
</cp:coreProperties>
</file>