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1"/>
  </p:notesMasterIdLst>
  <p:handoutMasterIdLst>
    <p:handoutMasterId r:id="rId12"/>
  </p:handoutMasterIdLst>
  <p:sldIdLst>
    <p:sldId id="368" r:id="rId4"/>
    <p:sldId id="369" r:id="rId5"/>
    <p:sldId id="375" r:id="rId6"/>
    <p:sldId id="376" r:id="rId7"/>
    <p:sldId id="370" r:id="rId8"/>
    <p:sldId id="371" r:id="rId9"/>
    <p:sldId id="372" r:id="rId10"/>
  </p:sldIdLst>
  <p:sldSz cx="9144000" cy="5143500" type="screen16x9"/>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F89"/>
    <a:srgbClr val="093F88"/>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0261" autoAdjust="0"/>
  </p:normalViewPr>
  <p:slideViewPr>
    <p:cSldViewPr>
      <p:cViewPr>
        <p:scale>
          <a:sx n="80" d="100"/>
          <a:sy n="80" d="100"/>
        </p:scale>
        <p:origin x="-2514" y="-107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s-I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Sheet1!$B$1</c:f>
              <c:strCache>
                <c:ptCount val="1"/>
                <c:pt idx="0">
                  <c:v>T3Iceland</c:v>
                </c:pt>
              </c:strCache>
            </c:strRef>
          </c:tx>
          <c:spPr>
            <a:solidFill>
              <a:schemeClr val="tx2"/>
            </a:solidFill>
          </c:spPr>
          <c:invertIfNegative val="0"/>
          <c:cat>
            <c:strRef>
              <c:f>Sheet1!$A$2:$A$7</c:f>
              <c:strCache>
                <c:ptCount val="6"/>
                <c:pt idx="0">
                  <c:v>Access to financing</c:v>
                </c:pt>
                <c:pt idx="1">
                  <c:v>Creation and Diffusion of Knowledge</c:v>
                </c:pt>
                <c:pt idx="2">
                  <c:v>Entrepreneurial culture</c:v>
                </c:pt>
                <c:pt idx="3">
                  <c:v>Entrepreneurial Capabilities</c:v>
                </c:pt>
                <c:pt idx="4">
                  <c:v>Market Conditions</c:v>
                </c:pt>
                <c:pt idx="5">
                  <c:v>Regulatory Framework</c:v>
                </c:pt>
              </c:strCache>
            </c:strRef>
          </c:cat>
          <c:val>
            <c:numRef>
              <c:f>Sheet1!$B$2:$B$7</c:f>
              <c:numCache>
                <c:formatCode>0.0</c:formatCode>
                <c:ptCount val="6"/>
                <c:pt idx="0">
                  <c:v>-34.516262732450492</c:v>
                </c:pt>
                <c:pt idx="1">
                  <c:v>-12.726841442193429</c:v>
                </c:pt>
                <c:pt idx="2">
                  <c:v>-5.1527522153960845</c:v>
                </c:pt>
                <c:pt idx="3">
                  <c:v>-4.5760865807533984</c:v>
                </c:pt>
                <c:pt idx="4">
                  <c:v>-3.6425310987300756</c:v>
                </c:pt>
                <c:pt idx="5">
                  <c:v>0.45303152105533678</c:v>
                </c:pt>
              </c:numCache>
            </c:numRef>
          </c:val>
        </c:ser>
        <c:ser>
          <c:idx val="1"/>
          <c:order val="1"/>
          <c:tx>
            <c:strRef>
              <c:f>Sheet1!$C$1</c:f>
              <c:strCache>
                <c:ptCount val="1"/>
                <c:pt idx="0">
                  <c:v>Column1</c:v>
                </c:pt>
              </c:strCache>
            </c:strRef>
          </c:tx>
          <c:invertIfNegative val="0"/>
          <c:cat>
            <c:strRef>
              <c:f>Sheet1!$A$2:$A$7</c:f>
              <c:strCache>
                <c:ptCount val="6"/>
                <c:pt idx="0">
                  <c:v>Access to financing</c:v>
                </c:pt>
                <c:pt idx="1">
                  <c:v>Creation and Diffusion of Knowledge</c:v>
                </c:pt>
                <c:pt idx="2">
                  <c:v>Entrepreneurial culture</c:v>
                </c:pt>
                <c:pt idx="3">
                  <c:v>Entrepreneurial Capabilities</c:v>
                </c:pt>
                <c:pt idx="4">
                  <c:v>Market Conditions</c:v>
                </c:pt>
                <c:pt idx="5">
                  <c:v>Regulatory Framework</c:v>
                </c:pt>
              </c:strCache>
            </c:strRef>
          </c:cat>
          <c:val>
            <c:numRef>
              <c:f>Sheet1!$C$2:$C$7</c:f>
              <c:numCache>
                <c:formatCode>General</c:formatCode>
                <c:ptCount val="6"/>
              </c:numCache>
            </c:numRef>
          </c:val>
        </c:ser>
        <c:ser>
          <c:idx val="2"/>
          <c:order val="2"/>
          <c:tx>
            <c:strRef>
              <c:f>Sheet1!$D$1</c:f>
              <c:strCache>
                <c:ptCount val="1"/>
                <c:pt idx="0">
                  <c:v>Column2</c:v>
                </c:pt>
              </c:strCache>
            </c:strRef>
          </c:tx>
          <c:invertIfNegative val="0"/>
          <c:cat>
            <c:strRef>
              <c:f>Sheet1!$A$2:$A$7</c:f>
              <c:strCache>
                <c:ptCount val="6"/>
                <c:pt idx="0">
                  <c:v>Access to financing</c:v>
                </c:pt>
                <c:pt idx="1">
                  <c:v>Creation and Diffusion of Knowledge</c:v>
                </c:pt>
                <c:pt idx="2">
                  <c:v>Entrepreneurial culture</c:v>
                </c:pt>
                <c:pt idx="3">
                  <c:v>Entrepreneurial Capabilities</c:v>
                </c:pt>
                <c:pt idx="4">
                  <c:v>Market Conditions</c:v>
                </c:pt>
                <c:pt idx="5">
                  <c:v>Regulatory Framework</c:v>
                </c:pt>
              </c:strCache>
            </c:strRef>
          </c:cat>
          <c:val>
            <c:numRef>
              <c:f>Sheet1!$D$2:$D$7</c:f>
              <c:numCache>
                <c:formatCode>General</c:formatCode>
                <c:ptCount val="6"/>
              </c:numCache>
            </c:numRef>
          </c:val>
        </c:ser>
        <c:dLbls>
          <c:showLegendKey val="0"/>
          <c:showVal val="0"/>
          <c:showCatName val="0"/>
          <c:showSerName val="0"/>
          <c:showPercent val="0"/>
          <c:showBubbleSize val="0"/>
        </c:dLbls>
        <c:gapWidth val="20"/>
        <c:overlap val="100"/>
        <c:axId val="100203520"/>
        <c:axId val="8880896"/>
      </c:barChart>
      <c:catAx>
        <c:axId val="100203520"/>
        <c:scaling>
          <c:orientation val="minMax"/>
        </c:scaling>
        <c:delete val="0"/>
        <c:axPos val="l"/>
        <c:majorTickMark val="none"/>
        <c:minorTickMark val="none"/>
        <c:tickLblPos val="low"/>
        <c:txPr>
          <a:bodyPr/>
          <a:lstStyle/>
          <a:p>
            <a:pPr>
              <a:defRPr sz="1600"/>
            </a:pPr>
            <a:endParaRPr lang="is-IS"/>
          </a:p>
        </c:txPr>
        <c:crossAx val="8880896"/>
        <c:crosses val="autoZero"/>
        <c:auto val="1"/>
        <c:lblAlgn val="ctr"/>
        <c:lblOffset val="100"/>
        <c:tickLblSkip val="1"/>
        <c:noMultiLvlLbl val="0"/>
      </c:catAx>
      <c:valAx>
        <c:axId val="8880896"/>
        <c:scaling>
          <c:orientation val="minMax"/>
        </c:scaling>
        <c:delete val="0"/>
        <c:axPos val="b"/>
        <c:majorGridlines>
          <c:spPr>
            <a:ln>
              <a:noFill/>
            </a:ln>
          </c:spPr>
        </c:majorGridlines>
        <c:numFmt formatCode="0" sourceLinked="0"/>
        <c:majorTickMark val="out"/>
        <c:minorTickMark val="none"/>
        <c:tickLblPos val="nextTo"/>
        <c:txPr>
          <a:bodyPr/>
          <a:lstStyle/>
          <a:p>
            <a:pPr>
              <a:defRPr sz="1400"/>
            </a:pPr>
            <a:endParaRPr lang="is-IS"/>
          </a:p>
        </c:txPr>
        <c:crossAx val="100203520"/>
        <c:crosses val="autoZero"/>
        <c:crossBetween val="between"/>
        <c:majorUnit val="5"/>
      </c:valAx>
    </c:plotArea>
    <c:plotVisOnly val="1"/>
    <c:dispBlanksAs val="gap"/>
    <c:showDLblsOverMax val="0"/>
  </c:chart>
  <c:txPr>
    <a:bodyPr/>
    <a:lstStyle/>
    <a:p>
      <a:pPr>
        <a:defRPr sz="1800"/>
      </a:pPr>
      <a:endParaRPr lang="is-I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s-I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Sheet1!$B$1</c:f>
              <c:strCache>
                <c:ptCount val="1"/>
                <c:pt idx="0">
                  <c:v>NrdIceland</c:v>
                </c:pt>
              </c:strCache>
            </c:strRef>
          </c:tx>
          <c:spPr>
            <a:solidFill>
              <a:schemeClr val="accent1"/>
            </a:solidFill>
            <a:ln w="25400" cap="flat" cmpd="sng" algn="ctr">
              <a:solidFill>
                <a:schemeClr val="accent1">
                  <a:shade val="50000"/>
                </a:schemeClr>
              </a:solidFill>
              <a:prstDash val="solid"/>
            </a:ln>
            <a:effectLst/>
          </c:spPr>
          <c:invertIfNegative val="0"/>
          <c:cat>
            <c:strRef>
              <c:f>Sheet1!$A$2:$A$7</c:f>
              <c:strCache>
                <c:ptCount val="6"/>
                <c:pt idx="0">
                  <c:v>Access to financing</c:v>
                </c:pt>
                <c:pt idx="1">
                  <c:v>Creation and Diffusion of Knowledge</c:v>
                </c:pt>
                <c:pt idx="2">
                  <c:v>Market Conditions</c:v>
                </c:pt>
                <c:pt idx="3">
                  <c:v>Regulatory Framework</c:v>
                </c:pt>
                <c:pt idx="4">
                  <c:v>Entrepreneurial culture</c:v>
                </c:pt>
                <c:pt idx="5">
                  <c:v>Entrepreneurial Capabilities</c:v>
                </c:pt>
              </c:strCache>
            </c:strRef>
          </c:cat>
          <c:val>
            <c:numRef>
              <c:f>Sheet1!$B$2:$B$7</c:f>
              <c:numCache>
                <c:formatCode>0.0</c:formatCode>
                <c:ptCount val="6"/>
                <c:pt idx="0">
                  <c:v>-24.012996123746905</c:v>
                </c:pt>
                <c:pt idx="1">
                  <c:v>-4.1036799885071327</c:v>
                </c:pt>
                <c:pt idx="2">
                  <c:v>0.7314194004751472</c:v>
                </c:pt>
                <c:pt idx="3">
                  <c:v>4.1381743973130654</c:v>
                </c:pt>
                <c:pt idx="4">
                  <c:v>10.248179422602686</c:v>
                </c:pt>
                <c:pt idx="5">
                  <c:v>29.908486959316527</c:v>
                </c:pt>
              </c:numCache>
            </c:numRef>
          </c:val>
        </c:ser>
        <c:ser>
          <c:idx val="1"/>
          <c:order val="1"/>
          <c:tx>
            <c:strRef>
              <c:f>Sheet1!$C$1</c:f>
              <c:strCache>
                <c:ptCount val="1"/>
                <c:pt idx="0">
                  <c:v>Column1</c:v>
                </c:pt>
              </c:strCache>
            </c:strRef>
          </c:tx>
          <c:invertIfNegative val="0"/>
          <c:cat>
            <c:strRef>
              <c:f>Sheet1!$A$2:$A$7</c:f>
              <c:strCache>
                <c:ptCount val="6"/>
                <c:pt idx="0">
                  <c:v>Access to financing</c:v>
                </c:pt>
                <c:pt idx="1">
                  <c:v>Creation and Diffusion of Knowledge</c:v>
                </c:pt>
                <c:pt idx="2">
                  <c:v>Market Conditions</c:v>
                </c:pt>
                <c:pt idx="3">
                  <c:v>Regulatory Framework</c:v>
                </c:pt>
                <c:pt idx="4">
                  <c:v>Entrepreneurial culture</c:v>
                </c:pt>
                <c:pt idx="5">
                  <c:v>Entrepreneurial Capabilities</c:v>
                </c:pt>
              </c:strCache>
            </c:strRef>
          </c:cat>
          <c:val>
            <c:numRef>
              <c:f>Sheet1!$C$2:$C$7</c:f>
              <c:numCache>
                <c:formatCode>General</c:formatCode>
                <c:ptCount val="6"/>
              </c:numCache>
            </c:numRef>
          </c:val>
        </c:ser>
        <c:ser>
          <c:idx val="2"/>
          <c:order val="2"/>
          <c:tx>
            <c:strRef>
              <c:f>Sheet1!$D$1</c:f>
              <c:strCache>
                <c:ptCount val="1"/>
                <c:pt idx="0">
                  <c:v>Column2</c:v>
                </c:pt>
              </c:strCache>
            </c:strRef>
          </c:tx>
          <c:invertIfNegative val="0"/>
          <c:cat>
            <c:strRef>
              <c:f>Sheet1!$A$2:$A$7</c:f>
              <c:strCache>
                <c:ptCount val="6"/>
                <c:pt idx="0">
                  <c:v>Access to financing</c:v>
                </c:pt>
                <c:pt idx="1">
                  <c:v>Creation and Diffusion of Knowledge</c:v>
                </c:pt>
                <c:pt idx="2">
                  <c:v>Market Conditions</c:v>
                </c:pt>
                <c:pt idx="3">
                  <c:v>Regulatory Framework</c:v>
                </c:pt>
                <c:pt idx="4">
                  <c:v>Entrepreneurial culture</c:v>
                </c:pt>
                <c:pt idx="5">
                  <c:v>Entrepreneurial Capabilities</c:v>
                </c:pt>
              </c:strCache>
            </c:strRef>
          </c:cat>
          <c:val>
            <c:numRef>
              <c:f>Sheet1!$D$2:$D$7</c:f>
              <c:numCache>
                <c:formatCode>General</c:formatCode>
                <c:ptCount val="6"/>
              </c:numCache>
            </c:numRef>
          </c:val>
        </c:ser>
        <c:dLbls>
          <c:showLegendKey val="0"/>
          <c:showVal val="0"/>
          <c:showCatName val="0"/>
          <c:showSerName val="0"/>
          <c:showPercent val="0"/>
          <c:showBubbleSize val="0"/>
        </c:dLbls>
        <c:gapWidth val="20"/>
        <c:overlap val="100"/>
        <c:axId val="39556608"/>
        <c:axId val="39558144"/>
      </c:barChart>
      <c:catAx>
        <c:axId val="39556608"/>
        <c:scaling>
          <c:orientation val="minMax"/>
        </c:scaling>
        <c:delete val="0"/>
        <c:axPos val="l"/>
        <c:majorTickMark val="none"/>
        <c:minorTickMark val="none"/>
        <c:tickLblPos val="low"/>
        <c:txPr>
          <a:bodyPr/>
          <a:lstStyle/>
          <a:p>
            <a:pPr>
              <a:defRPr sz="1600"/>
            </a:pPr>
            <a:endParaRPr lang="is-IS"/>
          </a:p>
        </c:txPr>
        <c:crossAx val="39558144"/>
        <c:crosses val="autoZero"/>
        <c:auto val="1"/>
        <c:lblAlgn val="ctr"/>
        <c:lblOffset val="100"/>
        <c:tickLblSkip val="1"/>
        <c:noMultiLvlLbl val="0"/>
      </c:catAx>
      <c:valAx>
        <c:axId val="39558144"/>
        <c:scaling>
          <c:orientation val="minMax"/>
        </c:scaling>
        <c:delete val="0"/>
        <c:axPos val="b"/>
        <c:majorGridlines>
          <c:spPr>
            <a:ln>
              <a:noFill/>
            </a:ln>
          </c:spPr>
        </c:majorGridlines>
        <c:numFmt formatCode="0" sourceLinked="0"/>
        <c:majorTickMark val="out"/>
        <c:minorTickMark val="none"/>
        <c:tickLblPos val="nextTo"/>
        <c:txPr>
          <a:bodyPr/>
          <a:lstStyle/>
          <a:p>
            <a:pPr>
              <a:defRPr sz="1400"/>
            </a:pPr>
            <a:endParaRPr lang="is-IS"/>
          </a:p>
        </c:txPr>
        <c:crossAx val="39556608"/>
        <c:crosses val="autoZero"/>
        <c:crossBetween val="between"/>
        <c:majorUnit val="5"/>
      </c:valAx>
    </c:plotArea>
    <c:plotVisOnly val="1"/>
    <c:dispBlanksAs val="gap"/>
    <c:showDLblsOverMax val="0"/>
  </c:chart>
  <c:txPr>
    <a:bodyPr/>
    <a:lstStyle/>
    <a:p>
      <a:pPr>
        <a:defRPr sz="1800"/>
      </a:pPr>
      <a:endParaRPr lang="is-I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is-I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Sheet1!$B$1</c:f>
              <c:strCache>
                <c:ptCount val="1"/>
                <c:pt idx="0">
                  <c:v>T3Iceland</c:v>
                </c:pt>
              </c:strCache>
            </c:strRef>
          </c:tx>
          <c:spPr>
            <a:solidFill>
              <a:schemeClr val="tx2"/>
            </a:solidFill>
          </c:spPr>
          <c:invertIfNegative val="0"/>
          <c:cat>
            <c:strRef>
              <c:f>Sheet1!$A$2:$A$24</c:f>
              <c:strCache>
                <c:ptCount val="23"/>
                <c:pt idx="0">
                  <c:v>Venture capital</c:v>
                </c:pt>
                <c:pt idx="1">
                  <c:v>Access to debt financing</c:v>
                </c:pt>
                <c:pt idx="2">
                  <c:v>Income Taxes</c:v>
                </c:pt>
                <c:pt idx="3">
                  <c:v>Competition legislation</c:v>
                </c:pt>
                <c:pt idx="4">
                  <c:v>Patent System - Standards</c:v>
                </c:pt>
                <c:pt idx="5">
                  <c:v>Stock markets</c:v>
                </c:pt>
                <c:pt idx="6">
                  <c:v>Business and Entrepreneurship education (skills)</c:v>
                </c:pt>
                <c:pt idx="7">
                  <c:v>Technology availablity and take-up</c:v>
                </c:pt>
                <c:pt idx="8">
                  <c:v>Foreign Markets</c:v>
                </c:pt>
                <c:pt idx="9">
                  <c:v>Entrepreneurial mindset</c:v>
                </c:pt>
                <c:pt idx="10">
                  <c:v>Transfer of non-commercial knowledge</c:v>
                </c:pt>
                <c:pt idx="11">
                  <c:v>Product and Labour regulations</c:v>
                </c:pt>
                <c:pt idx="12">
                  <c:v>Bequest and Wealth Taxes</c:v>
                </c:pt>
                <c:pt idx="13">
                  <c:v>Attitude to entrepreneurship</c:v>
                </c:pt>
                <c:pt idx="14">
                  <c:v>R&amp;D Activity</c:v>
                </c:pt>
                <c:pt idx="15">
                  <c:v>Business and Capital Taxes</c:v>
                </c:pt>
                <c:pt idx="16">
                  <c:v>Bankruptcy legislation</c:v>
                </c:pt>
                <c:pt idx="17">
                  <c:v>Public Procurement</c:v>
                </c:pt>
                <c:pt idx="18">
                  <c:v>Administrative burdens</c:v>
                </c:pt>
                <c:pt idx="19">
                  <c:v>Degree of Public Involvement</c:v>
                </c:pt>
                <c:pt idx="20">
                  <c:v>Court and Legal framework</c:v>
                </c:pt>
                <c:pt idx="21">
                  <c:v>Social and Health Security</c:v>
                </c:pt>
                <c:pt idx="22">
                  <c:v>Immigration</c:v>
                </c:pt>
              </c:strCache>
            </c:strRef>
          </c:cat>
          <c:val>
            <c:numRef>
              <c:f>Sheet1!$B$2:$B$24</c:f>
              <c:numCache>
                <c:formatCode>0.0</c:formatCode>
                <c:ptCount val="23"/>
                <c:pt idx="0">
                  <c:v>-47.859825249184546</c:v>
                </c:pt>
                <c:pt idx="1">
                  <c:v>-47.739039547400338</c:v>
                </c:pt>
                <c:pt idx="2">
                  <c:v>-44.577315090939159</c:v>
                </c:pt>
                <c:pt idx="3">
                  <c:v>-35.262248070745315</c:v>
                </c:pt>
                <c:pt idx="4">
                  <c:v>-34.65201465201465</c:v>
                </c:pt>
                <c:pt idx="5">
                  <c:v>-30.421956166540813</c:v>
                </c:pt>
                <c:pt idx="6">
                  <c:v>-30.409356725146203</c:v>
                </c:pt>
                <c:pt idx="7">
                  <c:v>-26.363323777116872</c:v>
                </c:pt>
                <c:pt idx="8">
                  <c:v>-23.49942945926465</c:v>
                </c:pt>
                <c:pt idx="9">
                  <c:v>-18.395102241440792</c:v>
                </c:pt>
                <c:pt idx="10">
                  <c:v>-14.158060934434985</c:v>
                </c:pt>
                <c:pt idx="11">
                  <c:v>-11.403508771929836</c:v>
                </c:pt>
                <c:pt idx="12">
                  <c:v>-9.5117408034454929</c:v>
                </c:pt>
                <c:pt idx="13">
                  <c:v>-8.680958753280434</c:v>
                </c:pt>
                <c:pt idx="14">
                  <c:v>-8.5015299047728004</c:v>
                </c:pt>
                <c:pt idx="15">
                  <c:v>-8.3205838262900897</c:v>
                </c:pt>
                <c:pt idx="16">
                  <c:v>-5.9319595045994191</c:v>
                </c:pt>
                <c:pt idx="17">
                  <c:v>-3.3974358974358978</c:v>
                </c:pt>
                <c:pt idx="18">
                  <c:v>-2.3187719375234508</c:v>
                </c:pt>
                <c:pt idx="19">
                  <c:v>-1.1400980357179549</c:v>
                </c:pt>
                <c:pt idx="20">
                  <c:v>5.3276088006069378</c:v>
                </c:pt>
                <c:pt idx="21">
                  <c:v>8.7032056899867172</c:v>
                </c:pt>
                <c:pt idx="22">
                  <c:v>0</c:v>
                </c:pt>
              </c:numCache>
            </c:numRef>
          </c:val>
        </c:ser>
        <c:ser>
          <c:idx val="1"/>
          <c:order val="1"/>
          <c:tx>
            <c:strRef>
              <c:f>Sheet1!$C$1</c:f>
              <c:strCache>
                <c:ptCount val="1"/>
                <c:pt idx="0">
                  <c:v>Column1</c:v>
                </c:pt>
              </c:strCache>
            </c:strRef>
          </c:tx>
          <c:invertIfNegative val="0"/>
          <c:cat>
            <c:strRef>
              <c:f>Sheet1!$A$2:$A$24</c:f>
              <c:strCache>
                <c:ptCount val="23"/>
                <c:pt idx="0">
                  <c:v>Venture capital</c:v>
                </c:pt>
                <c:pt idx="1">
                  <c:v>Access to debt financing</c:v>
                </c:pt>
                <c:pt idx="2">
                  <c:v>Income Taxes</c:v>
                </c:pt>
                <c:pt idx="3">
                  <c:v>Competition legislation</c:v>
                </c:pt>
                <c:pt idx="4">
                  <c:v>Patent System - Standards</c:v>
                </c:pt>
                <c:pt idx="5">
                  <c:v>Stock markets</c:v>
                </c:pt>
                <c:pt idx="6">
                  <c:v>Business and Entrepreneurship education (skills)</c:v>
                </c:pt>
                <c:pt idx="7">
                  <c:v>Technology availablity and take-up</c:v>
                </c:pt>
                <c:pt idx="8">
                  <c:v>Foreign Markets</c:v>
                </c:pt>
                <c:pt idx="9">
                  <c:v>Entrepreneurial mindset</c:v>
                </c:pt>
                <c:pt idx="10">
                  <c:v>Transfer of non-commercial knowledge</c:v>
                </c:pt>
                <c:pt idx="11">
                  <c:v>Product and Labour regulations</c:v>
                </c:pt>
                <c:pt idx="12">
                  <c:v>Bequest and Wealth Taxes</c:v>
                </c:pt>
                <c:pt idx="13">
                  <c:v>Attitude to entrepreneurship</c:v>
                </c:pt>
                <c:pt idx="14">
                  <c:v>R&amp;D Activity</c:v>
                </c:pt>
                <c:pt idx="15">
                  <c:v>Business and Capital Taxes</c:v>
                </c:pt>
                <c:pt idx="16">
                  <c:v>Bankruptcy legislation</c:v>
                </c:pt>
                <c:pt idx="17">
                  <c:v>Public Procurement</c:v>
                </c:pt>
                <c:pt idx="18">
                  <c:v>Administrative burdens</c:v>
                </c:pt>
                <c:pt idx="19">
                  <c:v>Degree of Public Involvement</c:v>
                </c:pt>
                <c:pt idx="20">
                  <c:v>Court and Legal framework</c:v>
                </c:pt>
                <c:pt idx="21">
                  <c:v>Social and Health Security</c:v>
                </c:pt>
                <c:pt idx="22">
                  <c:v>Immigration</c:v>
                </c:pt>
              </c:strCache>
            </c:strRef>
          </c:cat>
          <c:val>
            <c:numRef>
              <c:f>Sheet1!$C$2:$C$24</c:f>
              <c:numCache>
                <c:formatCode>General</c:formatCode>
                <c:ptCount val="23"/>
              </c:numCache>
            </c:numRef>
          </c:val>
        </c:ser>
        <c:ser>
          <c:idx val="2"/>
          <c:order val="2"/>
          <c:tx>
            <c:strRef>
              <c:f>Sheet1!$D$1</c:f>
              <c:strCache>
                <c:ptCount val="1"/>
                <c:pt idx="0">
                  <c:v>Column2</c:v>
                </c:pt>
              </c:strCache>
            </c:strRef>
          </c:tx>
          <c:invertIfNegative val="0"/>
          <c:cat>
            <c:strRef>
              <c:f>Sheet1!$A$2:$A$24</c:f>
              <c:strCache>
                <c:ptCount val="23"/>
                <c:pt idx="0">
                  <c:v>Venture capital</c:v>
                </c:pt>
                <c:pt idx="1">
                  <c:v>Access to debt financing</c:v>
                </c:pt>
                <c:pt idx="2">
                  <c:v>Income Taxes</c:v>
                </c:pt>
                <c:pt idx="3">
                  <c:v>Competition legislation</c:v>
                </c:pt>
                <c:pt idx="4">
                  <c:v>Patent System - Standards</c:v>
                </c:pt>
                <c:pt idx="5">
                  <c:v>Stock markets</c:v>
                </c:pt>
                <c:pt idx="6">
                  <c:v>Business and Entrepreneurship education (skills)</c:v>
                </c:pt>
                <c:pt idx="7">
                  <c:v>Technology availablity and take-up</c:v>
                </c:pt>
                <c:pt idx="8">
                  <c:v>Foreign Markets</c:v>
                </c:pt>
                <c:pt idx="9">
                  <c:v>Entrepreneurial mindset</c:v>
                </c:pt>
                <c:pt idx="10">
                  <c:v>Transfer of non-commercial knowledge</c:v>
                </c:pt>
                <c:pt idx="11">
                  <c:v>Product and Labour regulations</c:v>
                </c:pt>
                <c:pt idx="12">
                  <c:v>Bequest and Wealth Taxes</c:v>
                </c:pt>
                <c:pt idx="13">
                  <c:v>Attitude to entrepreneurship</c:v>
                </c:pt>
                <c:pt idx="14">
                  <c:v>R&amp;D Activity</c:v>
                </c:pt>
                <c:pt idx="15">
                  <c:v>Business and Capital Taxes</c:v>
                </c:pt>
                <c:pt idx="16">
                  <c:v>Bankruptcy legislation</c:v>
                </c:pt>
                <c:pt idx="17">
                  <c:v>Public Procurement</c:v>
                </c:pt>
                <c:pt idx="18">
                  <c:v>Administrative burdens</c:v>
                </c:pt>
                <c:pt idx="19">
                  <c:v>Degree of Public Involvement</c:v>
                </c:pt>
                <c:pt idx="20">
                  <c:v>Court and Legal framework</c:v>
                </c:pt>
                <c:pt idx="21">
                  <c:v>Social and Health Security</c:v>
                </c:pt>
                <c:pt idx="22">
                  <c:v>Immigration</c:v>
                </c:pt>
              </c:strCache>
            </c:strRef>
          </c:cat>
          <c:val>
            <c:numRef>
              <c:f>Sheet1!$D$2:$D$24</c:f>
              <c:numCache>
                <c:formatCode>General</c:formatCode>
                <c:ptCount val="23"/>
              </c:numCache>
            </c:numRef>
          </c:val>
        </c:ser>
        <c:dLbls>
          <c:showLegendKey val="0"/>
          <c:showVal val="0"/>
          <c:showCatName val="0"/>
          <c:showSerName val="0"/>
          <c:showPercent val="0"/>
          <c:showBubbleSize val="0"/>
        </c:dLbls>
        <c:gapWidth val="20"/>
        <c:overlap val="100"/>
        <c:axId val="40067072"/>
        <c:axId val="40068608"/>
      </c:barChart>
      <c:catAx>
        <c:axId val="40067072"/>
        <c:scaling>
          <c:orientation val="minMax"/>
        </c:scaling>
        <c:delete val="0"/>
        <c:axPos val="l"/>
        <c:majorTickMark val="none"/>
        <c:minorTickMark val="none"/>
        <c:tickLblPos val="low"/>
        <c:txPr>
          <a:bodyPr/>
          <a:lstStyle/>
          <a:p>
            <a:pPr>
              <a:defRPr sz="1600"/>
            </a:pPr>
            <a:endParaRPr lang="is-IS"/>
          </a:p>
        </c:txPr>
        <c:crossAx val="40068608"/>
        <c:crosses val="autoZero"/>
        <c:auto val="1"/>
        <c:lblAlgn val="ctr"/>
        <c:lblOffset val="100"/>
        <c:tickLblSkip val="1"/>
        <c:noMultiLvlLbl val="0"/>
      </c:catAx>
      <c:valAx>
        <c:axId val="40068608"/>
        <c:scaling>
          <c:orientation val="minMax"/>
        </c:scaling>
        <c:delete val="0"/>
        <c:axPos val="b"/>
        <c:majorGridlines>
          <c:spPr>
            <a:ln>
              <a:noFill/>
            </a:ln>
          </c:spPr>
        </c:majorGridlines>
        <c:numFmt formatCode="0" sourceLinked="0"/>
        <c:majorTickMark val="out"/>
        <c:minorTickMark val="none"/>
        <c:tickLblPos val="nextTo"/>
        <c:txPr>
          <a:bodyPr/>
          <a:lstStyle/>
          <a:p>
            <a:pPr>
              <a:defRPr sz="1400"/>
            </a:pPr>
            <a:endParaRPr lang="is-IS"/>
          </a:p>
        </c:txPr>
        <c:crossAx val="40067072"/>
        <c:crosses val="autoZero"/>
        <c:crossBetween val="between"/>
        <c:majorUnit val="5"/>
      </c:valAx>
    </c:plotArea>
    <c:plotVisOnly val="1"/>
    <c:dispBlanksAs val="gap"/>
    <c:showDLblsOverMax val="0"/>
  </c:chart>
  <c:txPr>
    <a:bodyPr/>
    <a:lstStyle/>
    <a:p>
      <a:pPr>
        <a:defRPr sz="1800"/>
      </a:pPr>
      <a:endParaRPr lang="is-I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s-I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CFC67B2-745A-4580-AEE3-CB3653E9C121}" type="datetimeFigureOut">
              <a:rPr lang="is-IS" smtClean="0"/>
              <a:pPr/>
              <a:t>9.11.2012</a:t>
            </a:fld>
            <a:endParaRPr lang="is-I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s-I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C33FB60-033E-4E7C-A5C1-3FFDA07F508C}" type="slidenum">
              <a:rPr lang="is-IS" smtClean="0"/>
              <a:pPr/>
              <a:t>‹#›</a:t>
            </a:fld>
            <a:endParaRPr lang="is-IS"/>
          </a:p>
        </p:txBody>
      </p:sp>
    </p:spTree>
    <p:extLst>
      <p:ext uri="{BB962C8B-B14F-4D97-AF65-F5344CB8AC3E}">
        <p14:creationId xmlns:p14="http://schemas.microsoft.com/office/powerpoint/2010/main" val="29310388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9C7C91CA-547B-4FD6-9427-FE01E4DF2A91}" type="datetimeFigureOut">
              <a:rPr lang="en-US"/>
              <a:pPr>
                <a:defRPr/>
              </a:pPr>
              <a:t>11/9/2012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C9613012-6F8A-434D-B531-0F1CB0B3B5DC}" type="slidenum">
              <a:rPr lang="en-US"/>
              <a:pPr>
                <a:defRPr/>
              </a:pPr>
              <a:t>‹#›</a:t>
            </a:fld>
            <a:endParaRPr lang="en-US"/>
          </a:p>
        </p:txBody>
      </p:sp>
    </p:spTree>
    <p:extLst>
      <p:ext uri="{BB962C8B-B14F-4D97-AF65-F5344CB8AC3E}">
        <p14:creationId xmlns:p14="http://schemas.microsoft.com/office/powerpoint/2010/main" val="409473273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is-IS" dirty="0" smtClean="0"/>
              <a:t>Við viljum vera samkeppnishæf á heimsvísu, búa við velsæld í velferðarríki. Til þess þurfum við að búa við viðvarandi hagvöxt. Undirstaðan er fjölbreytt atvinnulíf sem byggir á þekkingu og hugviti sem skapa verðmæti til útflutnings. Nýsköpun og öflugt rannsóknar- og þróunarstarf er nauðsynleg forsenda þess að fyrirtæki vaxi og dafni. Skortur á fjármagni í nýsköpun er staðreynd og staðfest af mörgum aðilum. </a:t>
            </a:r>
            <a:endParaRPr lang="is-IS" dirty="0"/>
          </a:p>
        </p:txBody>
      </p:sp>
      <p:sp>
        <p:nvSpPr>
          <p:cNvPr id="4" name="Slide Number Placeholder 3"/>
          <p:cNvSpPr>
            <a:spLocks noGrp="1"/>
          </p:cNvSpPr>
          <p:nvPr>
            <p:ph type="sldNum" sz="quarter" idx="10"/>
          </p:nvPr>
        </p:nvSpPr>
        <p:spPr/>
        <p:txBody>
          <a:bodyPr/>
          <a:lstStyle/>
          <a:p>
            <a:pPr>
              <a:defRPr/>
            </a:pPr>
            <a:fld id="{C9613012-6F8A-434D-B531-0F1CB0B3B5DC}" type="slidenum">
              <a:rPr lang="en-US" smtClean="0"/>
              <a:pPr>
                <a:defRPr/>
              </a:pPr>
              <a:t>2</a:t>
            </a:fld>
            <a:endParaRPr lang="en-US"/>
          </a:p>
        </p:txBody>
      </p:sp>
    </p:spTree>
    <p:extLst>
      <p:ext uri="{BB962C8B-B14F-4D97-AF65-F5344CB8AC3E}">
        <p14:creationId xmlns:p14="http://schemas.microsoft.com/office/powerpoint/2010/main" val="187818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is-IS" dirty="0" smtClean="0"/>
              <a:t>Má þar nefna skýrslu, Nordic growth entrepreneurshsip review, sem var gefin út í október af Nordic Innovation með þátttöku Rannís. Þar kemur meðal annars fram að Ísland stendur mjög illa í samanburði við hin Norðurlöndin og önnur lönd innan OECD. Í nýútkominni skýrslu MK er þetta að auki talið upp með þeim atriðum sem bæta þarf í starfsumhverfi fyrirtækja á Íslandi.  MK telur að um 30 milljarða árlega fjárfestingu þurfi til að vera á pari við Norður Ameríku</a:t>
            </a:r>
            <a:endParaRPr lang="is-IS" dirty="0"/>
          </a:p>
        </p:txBody>
      </p:sp>
      <p:sp>
        <p:nvSpPr>
          <p:cNvPr id="4" name="Slide Number Placeholder 3"/>
          <p:cNvSpPr>
            <a:spLocks noGrp="1"/>
          </p:cNvSpPr>
          <p:nvPr>
            <p:ph type="sldNum" sz="quarter" idx="10"/>
          </p:nvPr>
        </p:nvSpPr>
        <p:spPr/>
        <p:txBody>
          <a:bodyPr/>
          <a:lstStyle/>
          <a:p>
            <a:pPr>
              <a:defRPr/>
            </a:pPr>
            <a:fld id="{C9613012-6F8A-434D-B531-0F1CB0B3B5DC}" type="slidenum">
              <a:rPr lang="en-US" smtClean="0"/>
              <a:pPr>
                <a:defRPr/>
              </a:pPr>
              <a:t>3</a:t>
            </a:fld>
            <a:endParaRPr lang="en-US"/>
          </a:p>
        </p:txBody>
      </p:sp>
    </p:spTree>
    <p:extLst>
      <p:ext uri="{BB962C8B-B14F-4D97-AF65-F5344CB8AC3E}">
        <p14:creationId xmlns:p14="http://schemas.microsoft.com/office/powerpoint/2010/main" val="2533481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lnSpcReduction="10000"/>
          </a:bodyPr>
          <a:lstStyle/>
          <a:p>
            <a:r>
              <a:rPr lang="is-IS" dirty="0" smtClean="0"/>
              <a:t>Samtök iðnaðarins vinna með stjórnvöldum við að koma í framkvæmd framtíðarsýn sem miðar að því að bæta starfsskilyrði fyrirtækja í tækni- og hugverkaiðnaði. Í október 2008 var stofnaður samstarfsvettvangur SI og fjögurra ráðuneyta, sem nú eru orðin sex. Skilgreind hafa verið tíu verkefni í þessu sambandi og eitt af þeim tengist tillögu SI/HSV um skattaafslátt til hlutbréfakaupa. </a:t>
            </a:r>
          </a:p>
          <a:p>
            <a:r>
              <a:rPr lang="is-IS" dirty="0" smtClean="0"/>
              <a:t>Framkvæmdastjórn EU leggur áherslu að auka verðmætasköpun með meiri fjárfestingu í þessum geira. Þetta kemur m.a. fram í stefnumörkun sambandsins 2020. Talað er um að sk. „market failure“, þ.e. skort á áhættufjármagni i nýsköpun sem verði að bæta úr. Evrópusambandið er að hvetja til aðgerða til að auka áhuga fjárfesta á nýsköpunarfyrirtækjum. Á nýlegri ráðstefnu á vegum sambandsins sem fjallaði um stuðningsaðgerðir til handa nýsköpunar er niðurstaðan að stuðningsumhverfi nýsköpunar verði að vera hvetjandi fyrir fjármagn einkaaðila í rannsóknar- og þróunarstarf og stuðla að góðum og virkum fjármagnsmarkaði til að auðvelda litlum og meðalstórum fyrirtækjum aðgang að fjármagni. Ein af þeim hindrunum sem kemur fram í Mk skýrslunni er einmitt aðgangur að áhættufjármagni, talað er um að tryggja þurfi áhættufjármagn „Ensuring the supply of competent risk capital“</a:t>
            </a:r>
          </a:p>
          <a:p>
            <a:r>
              <a:rPr lang="is-IS" dirty="0" smtClean="0"/>
              <a:t>Samtök iðnaðarins og Samtök sprotafyrirtækja hafa sett fram tillögur um skattaafslátt vegna hlutabréfakaupa sem standast leiðbeiningar ESA/ESB varðandi stuðning ríkja til að hvetja til áhættufjármögnunar í litlum og meðalstórum fyrirtækjum. Skattafslátturinn hvetur til aukinnar fjárfestingar í litlum og meðalstórum nýsköpunarfyrirtækjum sem er forsenda fyrir uppbyggingu þekkingar, verðmætasköpun, nýjum störfum og samkeppnishæfni Íslands.</a:t>
            </a:r>
          </a:p>
          <a:p>
            <a:endParaRPr lang="is-IS" dirty="0"/>
          </a:p>
        </p:txBody>
      </p:sp>
      <p:sp>
        <p:nvSpPr>
          <p:cNvPr id="4" name="Slide Number Placeholder 3"/>
          <p:cNvSpPr>
            <a:spLocks noGrp="1"/>
          </p:cNvSpPr>
          <p:nvPr>
            <p:ph type="sldNum" sz="quarter" idx="10"/>
          </p:nvPr>
        </p:nvSpPr>
        <p:spPr/>
        <p:txBody>
          <a:bodyPr/>
          <a:lstStyle/>
          <a:p>
            <a:pPr>
              <a:defRPr/>
            </a:pPr>
            <a:fld id="{C9613012-6F8A-434D-B531-0F1CB0B3B5DC}" type="slidenum">
              <a:rPr lang="en-US" smtClean="0"/>
              <a:pPr>
                <a:defRPr/>
              </a:pPr>
              <a:t>5</a:t>
            </a:fld>
            <a:endParaRPr lang="en-US"/>
          </a:p>
        </p:txBody>
      </p:sp>
    </p:spTree>
    <p:extLst>
      <p:ext uri="{BB962C8B-B14F-4D97-AF65-F5344CB8AC3E}">
        <p14:creationId xmlns:p14="http://schemas.microsoft.com/office/powerpoint/2010/main" val="3035021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fontScale="92500" lnSpcReduction="10000"/>
          </a:bodyPr>
          <a:lstStyle/>
          <a:p>
            <a:r>
              <a:rPr lang="is-IS" dirty="0" smtClean="0"/>
              <a:t>Tilgangur tillögunnar er að auðvelda fjármögnun nýsköpunarfyrirtækja með tvennum hætti:</a:t>
            </a:r>
          </a:p>
          <a:p>
            <a:r>
              <a:rPr lang="is-IS" dirty="0" smtClean="0"/>
              <a:t>-	Meira framboð af áhættufjármagni með því að veita fjárfestum skattaafslátt við hlutabréfa kaup, sem sagt hvati fyrir einstaklinga til að fjárfesta í nýsköpunarfyrirtækjum</a:t>
            </a:r>
          </a:p>
          <a:p>
            <a:r>
              <a:rPr lang="is-IS" dirty="0" smtClean="0"/>
              <a:t>-	Minnka fjárþörf fyrirtækja með frestun á skattgreiðslu á launum sem greidd eru í formi hlutabréfa þar til að sala á hlutabréfum fer fram.</a:t>
            </a:r>
          </a:p>
          <a:p>
            <a:r>
              <a:rPr lang="is-IS" dirty="0" smtClean="0"/>
              <a:t>Lýsing á tillögu:  </a:t>
            </a:r>
          </a:p>
          <a:p>
            <a:r>
              <a:rPr lang="is-IS" dirty="0" smtClean="0"/>
              <a:t>1. Skattaðili, einstaklingur, hefur heimild til að draga kaupverð hlutabréfa frá skattskyldum tekjum, sama ár og greitt er fyrir hlutabréfin og næstu tvö ár þar á eftir. Hámarksfjárhæð er 5 milljónir króna á ári. Heimilt er að nota ónotaða heimild maka. </a:t>
            </a:r>
          </a:p>
          <a:p>
            <a:r>
              <a:rPr lang="is-IS" dirty="0" smtClean="0"/>
              <a:t>2. Fyrirtækin, sem fjárfest er í, þurfa að flokkast sem lítil fyrirtæki samkvæmt skilgreiningu ESB/ ESA en hún felur í sér að hámarksvelta eða stærð efnahagsreiknings sé 10 milljónir evra eða 50 starfsmenn. Krafist er að rannsóknar- og þróunarkostnaður, samkvæmt ársreikningi, sé a.m.k. 2,5% af rekstrarkostnaði eða tekjum (skv. skilgreiningu OECD á „medium high-tech companies“). Fyrirtækin skulu hljóta staðfestingu frá Rannís. </a:t>
            </a:r>
          </a:p>
          <a:p>
            <a:r>
              <a:rPr lang="is-IS" dirty="0" smtClean="0"/>
              <a:t>3. Meðalstór fyrirtæki (50-250 starfsmenn) geta einnig nýtt heimildina að fengnu sérstöku samþykki, sbr. kafla 5 í leiðbeiningum ESA. (Samþykki ESA er hugsanlega háð því að fyrirtæki noti meira en 7% af veltu í rannsóknir og þróunarkostnað skv. skilgreiningu OECD á „high-tech R&amp;D companies“ og færð rök fyrir þörfinni á áhættufjármagni í þessum fyrirtækjum). </a:t>
            </a:r>
          </a:p>
          <a:p>
            <a:r>
              <a:rPr lang="is-IS" dirty="0" smtClean="0"/>
              <a:t>4. Heildarfjárhæð opinbers stuðnings til fyrirtækis takmarkast af skuldbindingum Íslands skv. samningnum um Evrópska efnahagssvæðið, nú 2,5 milljónir evra á hvert fyrirtæki á ári. </a:t>
            </a:r>
          </a:p>
          <a:p>
            <a:r>
              <a:rPr lang="is-IS" dirty="0" smtClean="0"/>
              <a:t>5. Fyrirtæki hafi heimild til að greiða laun í formi hlutafjár með sömu takmörkunum og koma fram hér að framan. Einstaklingar greiði ekki tekjuskatt af launum sem greidd eru í formi hlutafjár.</a:t>
            </a:r>
          </a:p>
          <a:p>
            <a:endParaRPr lang="is-IS" dirty="0"/>
          </a:p>
        </p:txBody>
      </p:sp>
      <p:sp>
        <p:nvSpPr>
          <p:cNvPr id="4" name="Slide Number Placeholder 3"/>
          <p:cNvSpPr>
            <a:spLocks noGrp="1"/>
          </p:cNvSpPr>
          <p:nvPr>
            <p:ph type="sldNum" sz="quarter" idx="10"/>
          </p:nvPr>
        </p:nvSpPr>
        <p:spPr/>
        <p:txBody>
          <a:bodyPr/>
          <a:lstStyle/>
          <a:p>
            <a:pPr>
              <a:defRPr/>
            </a:pPr>
            <a:fld id="{C9613012-6F8A-434D-B531-0F1CB0B3B5DC}" type="slidenum">
              <a:rPr lang="en-US" smtClean="0"/>
              <a:pPr>
                <a:defRPr/>
              </a:pPr>
              <a:t>6</a:t>
            </a:fld>
            <a:endParaRPr lang="en-US"/>
          </a:p>
        </p:txBody>
      </p:sp>
    </p:spTree>
    <p:extLst>
      <p:ext uri="{BB962C8B-B14F-4D97-AF65-F5344CB8AC3E}">
        <p14:creationId xmlns:p14="http://schemas.microsoft.com/office/powerpoint/2010/main" val="250495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is-IS" dirty="0" smtClean="0"/>
              <a:t>Það hefur sýnt sig að ekki skortir hugmyndirnar á Íslandi. Það sem hefur aðallega hindrað góðar hugmyndir er óstöðugleiki  og lök starfsskilyrði. Ofangreindar tillögur höfða til afmarkaðs hóps fyrirtækja sem vinna að nýsköpun.  Um er að ræða um 200 fyrirtæki með um 1500 ársverk sem vinna að rannsóknum og þróun.  Í fyrra frumvarpinu sem dregið var til baka 2010 var reiknað með fjárþörf að upphæð kr 350 milljónum á ári. Í núverandi tillögum er lagt til hærri skattaafsláttur fyrir hvern einstakling. Það getur leitt af sér hærri heildarfjárfestingu og þar með hærri skattaafslætti. </a:t>
            </a:r>
          </a:p>
          <a:p>
            <a:r>
              <a:rPr lang="is-IS" dirty="0" smtClean="0"/>
              <a:t>Gerum ráð fyrir að 50 fyrirtæki á ári fái inn nýtt hlutafé þar sem að fjárfestar geta nýtt sér þennan skattaafslátt. Hvert fyrirtæki tekur inn að meðaltali 30 milljónir, það gerir fjárfestingu að upphæð 1500 milljónir eða kr 500 milljónir í eftirgjöf á skatti á ári. Hluti af þessum skattaafslætti kemur strax til baka í formi skatta á laun sem greidd eru í þessum sömu fyrirtækjum sem fjárfest er í. </a:t>
            </a:r>
          </a:p>
          <a:p>
            <a:endParaRPr lang="is-IS" dirty="0" smtClean="0"/>
          </a:p>
          <a:p>
            <a:r>
              <a:rPr lang="is-IS" dirty="0" smtClean="0"/>
              <a:t>Helsti ávinningurinn af tillögunni er betri samkeppnisstaða Íslands, þekkingaruppbygging og fjölbreyttara atvinnulíf.</a:t>
            </a:r>
          </a:p>
          <a:p>
            <a:r>
              <a:rPr lang="is-IS" dirty="0" smtClean="0"/>
              <a:t>Um er að ræða fjárfestingu ekki kostnað, fjárfest er í framtíðinni, verðmætasköpun og hagvexti framtíðinnar.</a:t>
            </a:r>
          </a:p>
          <a:p>
            <a:endParaRPr lang="is-IS" dirty="0"/>
          </a:p>
        </p:txBody>
      </p:sp>
      <p:sp>
        <p:nvSpPr>
          <p:cNvPr id="4" name="Slide Number Placeholder 3"/>
          <p:cNvSpPr>
            <a:spLocks noGrp="1"/>
          </p:cNvSpPr>
          <p:nvPr>
            <p:ph type="sldNum" sz="quarter" idx="10"/>
          </p:nvPr>
        </p:nvSpPr>
        <p:spPr/>
        <p:txBody>
          <a:bodyPr/>
          <a:lstStyle/>
          <a:p>
            <a:pPr>
              <a:defRPr/>
            </a:pPr>
            <a:fld id="{C9613012-6F8A-434D-B531-0F1CB0B3B5DC}" type="slidenum">
              <a:rPr lang="en-US" smtClean="0"/>
              <a:pPr>
                <a:defRPr/>
              </a:pPr>
              <a:t>7</a:t>
            </a:fld>
            <a:endParaRPr lang="en-US"/>
          </a:p>
        </p:txBody>
      </p:sp>
    </p:spTree>
    <p:extLst>
      <p:ext uri="{BB962C8B-B14F-4D97-AF65-F5344CB8AC3E}">
        <p14:creationId xmlns:p14="http://schemas.microsoft.com/office/powerpoint/2010/main" val="16756808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fors.jpg"/>
          <p:cNvPicPr>
            <a:picLocks noChangeAspect="1"/>
          </p:cNvPicPr>
          <p:nvPr/>
        </p:nvPicPr>
        <p:blipFill>
          <a:blip r:embed="rId2" cstate="print"/>
          <a:srcRect/>
          <a:stretch>
            <a:fillRect/>
          </a:stretch>
        </p:blipFill>
        <p:spPr bwMode="auto">
          <a:xfrm>
            <a:off x="0" y="0"/>
            <a:ext cx="9172575" cy="5143500"/>
          </a:xfrm>
          <a:prstGeom prst="rect">
            <a:avLst/>
          </a:prstGeom>
          <a:noFill/>
          <a:ln w="9525">
            <a:noFill/>
            <a:miter lim="800000"/>
            <a:headEnd/>
            <a:tailEnd/>
          </a:ln>
        </p:spPr>
      </p:pic>
      <p:sp>
        <p:nvSpPr>
          <p:cNvPr id="2" name="Title 1"/>
          <p:cNvSpPr>
            <a:spLocks noGrp="1"/>
          </p:cNvSpPr>
          <p:nvPr>
            <p:ph type="ctrTitle"/>
          </p:nvPr>
        </p:nvSpPr>
        <p:spPr>
          <a:xfrm>
            <a:off x="685800" y="2657477"/>
            <a:ext cx="7772400" cy="610794"/>
          </a:xfrm>
        </p:spPr>
        <p:txBody>
          <a:bodyPr/>
          <a:lstStyle>
            <a:lvl1pPr algn="ctr">
              <a:defRPr sz="3200"/>
            </a:lvl1pPr>
          </a:lstStyle>
          <a:p>
            <a:r>
              <a:rPr lang="en-US" smtClean="0"/>
              <a:t>Click to edit Master title style</a:t>
            </a:r>
            <a:endParaRPr lang="en-US"/>
          </a:p>
        </p:txBody>
      </p:sp>
      <p:sp>
        <p:nvSpPr>
          <p:cNvPr id="3" name="Subtitle 2"/>
          <p:cNvSpPr>
            <a:spLocks noGrp="1"/>
          </p:cNvSpPr>
          <p:nvPr>
            <p:ph type="subTitle" idx="1"/>
          </p:nvPr>
        </p:nvSpPr>
        <p:spPr>
          <a:xfrm>
            <a:off x="1371600" y="3589741"/>
            <a:ext cx="6400800" cy="639359"/>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3"/>
          <p:cNvSpPr>
            <a:spLocks noGrp="1"/>
          </p:cNvSpPr>
          <p:nvPr>
            <p:ph type="dt" sz="half" idx="10"/>
          </p:nvPr>
        </p:nvSpPr>
        <p:spPr/>
        <p:txBody>
          <a:bodyPr/>
          <a:lstStyle>
            <a:lvl1pPr>
              <a:defRPr/>
            </a:lvl1pPr>
          </a:lstStyle>
          <a:p>
            <a:pPr>
              <a:defRPr/>
            </a:pPr>
            <a:fld id="{A97FE2AF-17DA-49F2-A1C9-0B75EC5E39C0}" type="datetime1">
              <a:rPr lang="en-US" smtClean="0"/>
              <a:t>11/9/2012</a:t>
            </a:fld>
            <a:endParaRPr lang="en-US"/>
          </a:p>
        </p:txBody>
      </p:sp>
      <p:sp>
        <p:nvSpPr>
          <p:cNvPr id="6" name="Footer Placeholder 4"/>
          <p:cNvSpPr>
            <a:spLocks noGrp="1"/>
          </p:cNvSpPr>
          <p:nvPr>
            <p:ph type="ftr" sz="quarter" idx="11"/>
          </p:nvPr>
        </p:nvSpPr>
        <p:spPr>
          <a:xfrm>
            <a:off x="6858000" y="4869657"/>
            <a:ext cx="2286000" cy="273844"/>
          </a:xfrm>
        </p:spPr>
        <p:txBody>
          <a:bodyPr/>
          <a:lstStyle>
            <a:lvl1pPr>
              <a:defRPr/>
            </a:lvl1pPr>
          </a:lstStyle>
          <a:p>
            <a:pPr>
              <a:defRPr/>
            </a:pPr>
            <a:r>
              <a:rPr lang="en-US" smtClean="0"/>
              <a:t>Samtök iðnaðarins</a:t>
            </a:r>
            <a:endParaRPr lang="en-US"/>
          </a:p>
        </p:txBody>
      </p:sp>
      <p:sp>
        <p:nvSpPr>
          <p:cNvPr id="7" name="Slide Number Placeholder 5"/>
          <p:cNvSpPr>
            <a:spLocks noGrp="1"/>
          </p:cNvSpPr>
          <p:nvPr>
            <p:ph type="sldNum" sz="quarter" idx="12"/>
          </p:nvPr>
        </p:nvSpPr>
        <p:spPr/>
        <p:txBody>
          <a:bodyPr/>
          <a:lstStyle>
            <a:lvl1pPr>
              <a:defRPr/>
            </a:lvl1pPr>
          </a:lstStyle>
          <a:p>
            <a:pPr>
              <a:defRPr/>
            </a:pPr>
            <a:fld id="{35E4F0EA-0232-4DBD-B453-5DAD71D9DB9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2D8EA2B-31E3-47CD-8B2D-B1AD0ADD0C09}"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01BEC221-D168-403D-B901-0B566A39074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17974"/>
            <a:ext cx="2057400" cy="357664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017974"/>
            <a:ext cx="6019800" cy="357664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2E2506B-DD73-4A21-AD35-F50DF37424CC}"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55961F13-710A-49E4-96C3-52ECEBC74C4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3C9A344-52B4-4A3D-B062-66BEA7E736A8}"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720F246A-23A9-487A-B532-6CF93DF73BA1}"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9BC38F0-FCFB-403D-A718-6699D7B89946}"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03D53BB8-918F-46A0-B1CF-91D86F516117}"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815E440-39B5-4ED0-A027-132C3C5E8691}"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297C0B70-FF61-4C77-B073-071733740951}"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5ED6906-40AC-4763-8C86-34070F69C7C4}" type="datetime1">
              <a:rPr lang="en-US" smtClean="0"/>
              <a:t>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7" name="Slide Number Placeholder 5"/>
          <p:cNvSpPr>
            <a:spLocks noGrp="1"/>
          </p:cNvSpPr>
          <p:nvPr>
            <p:ph type="sldNum" sz="quarter" idx="12"/>
          </p:nvPr>
        </p:nvSpPr>
        <p:spPr/>
        <p:txBody>
          <a:bodyPr/>
          <a:lstStyle>
            <a:lvl1pPr>
              <a:defRPr/>
            </a:lvl1pPr>
          </a:lstStyle>
          <a:p>
            <a:pPr>
              <a:defRPr/>
            </a:pPr>
            <a:fld id="{AF708F5D-5468-4D70-9EA6-7364AED7DAFB}"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7B8302F-319F-4487-8D97-4668B3045E82}" type="datetime1">
              <a:rPr lang="en-US" smtClean="0"/>
              <a:t>11/9/2012</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9" name="Slide Number Placeholder 5"/>
          <p:cNvSpPr>
            <a:spLocks noGrp="1"/>
          </p:cNvSpPr>
          <p:nvPr>
            <p:ph type="sldNum" sz="quarter" idx="12"/>
          </p:nvPr>
        </p:nvSpPr>
        <p:spPr/>
        <p:txBody>
          <a:bodyPr/>
          <a:lstStyle>
            <a:lvl1pPr>
              <a:defRPr/>
            </a:lvl1pPr>
          </a:lstStyle>
          <a:p>
            <a:pPr>
              <a:defRPr/>
            </a:pPr>
            <a:fld id="{54192F20-3D30-4D4A-B197-DC4854FE0404}"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03494F8-AAD6-4BBE-A0EE-6685DB482C45}" type="datetime1">
              <a:rPr lang="en-US" smtClean="0"/>
              <a:t>11/9/2012</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5" name="Slide Number Placeholder 5"/>
          <p:cNvSpPr>
            <a:spLocks noGrp="1"/>
          </p:cNvSpPr>
          <p:nvPr>
            <p:ph type="sldNum" sz="quarter" idx="12"/>
          </p:nvPr>
        </p:nvSpPr>
        <p:spPr/>
        <p:txBody>
          <a:bodyPr/>
          <a:lstStyle>
            <a:lvl1pPr>
              <a:defRPr/>
            </a:lvl1pPr>
          </a:lstStyle>
          <a:p>
            <a:pPr>
              <a:defRPr/>
            </a:pPr>
            <a:fld id="{1B4F8D3F-67A2-4601-BE77-F45FF980A6A5}"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4B30EA1-022A-44FF-B1E4-ACAAF4CDBC6D}" type="datetime1">
              <a:rPr lang="en-US" smtClean="0"/>
              <a:t>11/9/2012</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4" name="Slide Number Placeholder 5"/>
          <p:cNvSpPr>
            <a:spLocks noGrp="1"/>
          </p:cNvSpPr>
          <p:nvPr>
            <p:ph type="sldNum" sz="quarter" idx="12"/>
          </p:nvPr>
        </p:nvSpPr>
        <p:spPr/>
        <p:txBody>
          <a:bodyPr/>
          <a:lstStyle>
            <a:lvl1pPr>
              <a:defRPr/>
            </a:lvl1pPr>
          </a:lstStyle>
          <a:p>
            <a:pPr>
              <a:defRPr/>
            </a:pPr>
            <a:fld id="{2B7C8522-E8C6-415C-B7DF-40081EEFAE38}"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748CD72-F6EC-42FE-B0CC-59FD78112D1B}" type="datetime1">
              <a:rPr lang="en-US" smtClean="0"/>
              <a:t>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7" name="Slide Number Placeholder 5"/>
          <p:cNvSpPr>
            <a:spLocks noGrp="1"/>
          </p:cNvSpPr>
          <p:nvPr>
            <p:ph type="sldNum" sz="quarter" idx="12"/>
          </p:nvPr>
        </p:nvSpPr>
        <p:spPr/>
        <p:txBody>
          <a:bodyPr/>
          <a:lstStyle>
            <a:lvl1pPr>
              <a:defRPr/>
            </a:lvl1pPr>
          </a:lstStyle>
          <a:p>
            <a:pPr>
              <a:defRPr/>
            </a:pPr>
            <a:fld id="{69B5DB7E-E762-46FE-8590-7AF1612E4FC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37D1C1-8A49-49DA-A733-B0D2BB0E0C7B}"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9EDBD641-129A-4F2E-A4AA-A47B23336402}"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0FF238-0A7F-470A-99C8-DB68AD78959C}" type="datetime1">
              <a:rPr lang="en-US" smtClean="0"/>
              <a:t>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7" name="Slide Number Placeholder 5"/>
          <p:cNvSpPr>
            <a:spLocks noGrp="1"/>
          </p:cNvSpPr>
          <p:nvPr>
            <p:ph type="sldNum" sz="quarter" idx="12"/>
          </p:nvPr>
        </p:nvSpPr>
        <p:spPr/>
        <p:txBody>
          <a:bodyPr/>
          <a:lstStyle>
            <a:lvl1pPr>
              <a:defRPr/>
            </a:lvl1pPr>
          </a:lstStyle>
          <a:p>
            <a:pPr>
              <a:defRPr/>
            </a:pPr>
            <a:fld id="{8FD2C426-3955-4B1E-8E8F-0A335F3DA526}"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0FF6091-32F4-4DB2-9136-075F51B129AE}"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2A0320FF-78D2-4D9C-8EAF-4996CB742AFD}"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6743EC9-963D-469F-A5A9-AA1B4C3EEDAD}"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83DE171D-AD31-44AC-863D-D1A142AE385D}"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1" descr="fors.jpg"/>
          <p:cNvPicPr>
            <a:picLocks noChangeAspect="1"/>
          </p:cNvPicPr>
          <p:nvPr/>
        </p:nvPicPr>
        <p:blipFill>
          <a:blip r:embed="rId2" cstate="print"/>
          <a:srcRect/>
          <a:stretch>
            <a:fillRect/>
          </a:stretch>
        </p:blipFill>
        <p:spPr bwMode="auto">
          <a:xfrm>
            <a:off x="0" y="0"/>
            <a:ext cx="9172575" cy="5143500"/>
          </a:xfrm>
          <a:prstGeom prst="rect">
            <a:avLst/>
          </a:prstGeom>
          <a:noFill/>
          <a:ln w="9525">
            <a:noFill/>
            <a:miter lim="800000"/>
            <a:headEnd/>
            <a:tailEnd/>
          </a:ln>
        </p:spPr>
      </p:pic>
      <p:sp>
        <p:nvSpPr>
          <p:cNvPr id="2" name="Title 1"/>
          <p:cNvSpPr>
            <a:spLocks noGrp="1"/>
          </p:cNvSpPr>
          <p:nvPr>
            <p:ph type="ctrTitle"/>
          </p:nvPr>
        </p:nvSpPr>
        <p:spPr>
          <a:xfrm>
            <a:off x="685800" y="2657477"/>
            <a:ext cx="7772400" cy="610794"/>
          </a:xfrm>
        </p:spPr>
        <p:txBody>
          <a:bodyPr/>
          <a:lstStyle>
            <a:lvl1pPr algn="ctr">
              <a:defRPr sz="32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589741"/>
            <a:ext cx="6400800" cy="639359"/>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3"/>
          <p:cNvSpPr>
            <a:spLocks noGrp="1"/>
          </p:cNvSpPr>
          <p:nvPr>
            <p:ph type="dt" sz="half" idx="10"/>
          </p:nvPr>
        </p:nvSpPr>
        <p:spPr/>
        <p:txBody>
          <a:bodyPr/>
          <a:lstStyle>
            <a:lvl1pPr>
              <a:defRPr/>
            </a:lvl1pPr>
          </a:lstStyle>
          <a:p>
            <a:pPr>
              <a:defRPr/>
            </a:pPr>
            <a:fld id="{2B1F0823-1E29-4F92-9263-F939239EA885}" type="datetime1">
              <a:rPr lang="en-US" smtClean="0"/>
              <a:t>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7" name="Slide Number Placeholder 5"/>
          <p:cNvSpPr>
            <a:spLocks noGrp="1"/>
          </p:cNvSpPr>
          <p:nvPr>
            <p:ph type="sldNum" sz="quarter" idx="12"/>
          </p:nvPr>
        </p:nvSpPr>
        <p:spPr/>
        <p:txBody>
          <a:bodyPr/>
          <a:lstStyle>
            <a:lvl1pPr>
              <a:defRPr/>
            </a:lvl1pPr>
          </a:lstStyle>
          <a:p>
            <a:pPr>
              <a:defRPr/>
            </a:pPr>
            <a:fld id="{BE8F4F3F-2417-46C0-91ED-60822172B296}"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200151"/>
            <a:ext cx="8229600" cy="339447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F9522A0-5DD1-4F4F-AFFE-B38652CA2DE5}"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8CE4D4BE-78BC-44FC-98DF-49AE1E8FDC2B}"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C051FED-6170-4880-A8E8-3BBAB184EFF6}"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EAE256B4-090A-44DC-910C-E70443937DAD}"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AE7F9BD-18BE-4774-8AE9-2E3964E0953F}" type="datetime1">
              <a:rPr lang="en-US" smtClean="0"/>
              <a:t>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7" name="Slide Number Placeholder 5"/>
          <p:cNvSpPr>
            <a:spLocks noGrp="1"/>
          </p:cNvSpPr>
          <p:nvPr>
            <p:ph type="sldNum" sz="quarter" idx="12"/>
          </p:nvPr>
        </p:nvSpPr>
        <p:spPr/>
        <p:txBody>
          <a:bodyPr/>
          <a:lstStyle>
            <a:lvl1pPr>
              <a:defRPr/>
            </a:lvl1pPr>
          </a:lstStyle>
          <a:p>
            <a:pPr>
              <a:defRPr/>
            </a:pPr>
            <a:fld id="{9DD762B3-CD3D-4183-99F5-FDDE4F22D1BA}"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4194B5E-FBB8-4A7C-950D-9AABC335F411}" type="datetime1">
              <a:rPr lang="en-US" smtClean="0"/>
              <a:t>11/9/2012</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9" name="Slide Number Placeholder 5"/>
          <p:cNvSpPr>
            <a:spLocks noGrp="1"/>
          </p:cNvSpPr>
          <p:nvPr>
            <p:ph type="sldNum" sz="quarter" idx="12"/>
          </p:nvPr>
        </p:nvSpPr>
        <p:spPr/>
        <p:txBody>
          <a:bodyPr/>
          <a:lstStyle>
            <a:lvl1pPr>
              <a:defRPr/>
            </a:lvl1pPr>
          </a:lstStyle>
          <a:p>
            <a:pPr>
              <a:defRPr/>
            </a:pPr>
            <a:fld id="{E645767A-4DF0-40B5-A870-41202EAE0EE8}"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C8835ED-F854-4F47-A2A3-2BCF104460AB}" type="datetime1">
              <a:rPr lang="en-US" smtClean="0"/>
              <a:t>11/9/2012</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5" name="Slide Number Placeholder 5"/>
          <p:cNvSpPr>
            <a:spLocks noGrp="1"/>
          </p:cNvSpPr>
          <p:nvPr>
            <p:ph type="sldNum" sz="quarter" idx="12"/>
          </p:nvPr>
        </p:nvSpPr>
        <p:spPr/>
        <p:txBody>
          <a:bodyPr/>
          <a:lstStyle>
            <a:lvl1pPr>
              <a:defRPr/>
            </a:lvl1pPr>
          </a:lstStyle>
          <a:p>
            <a:pPr>
              <a:defRPr/>
            </a:pPr>
            <a:fld id="{10FB8988-2B56-4117-A2D6-1560BCC828C9}"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F3C4452-3C6C-46C8-A6F0-16DD1D4DE1C4}" type="datetime1">
              <a:rPr lang="en-US" smtClean="0"/>
              <a:t>11/9/2012</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4" name="Slide Number Placeholder 5"/>
          <p:cNvSpPr>
            <a:spLocks noGrp="1"/>
          </p:cNvSpPr>
          <p:nvPr>
            <p:ph type="sldNum" sz="quarter" idx="12"/>
          </p:nvPr>
        </p:nvSpPr>
        <p:spPr/>
        <p:txBody>
          <a:bodyPr/>
          <a:lstStyle>
            <a:lvl1pPr>
              <a:defRPr/>
            </a:lvl1pPr>
          </a:lstStyle>
          <a:p>
            <a:pPr>
              <a:defRPr/>
            </a:pPr>
            <a:fld id="{D3255713-02B3-4652-ACFF-2F0556D9372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05B9120-01E3-445C-BEBF-BCBE6FB8B538}"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123FC313-E917-4ADC-BC10-0A1F0F9BF285}"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28596" y="910816"/>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910817"/>
            <a:ext cx="5111750" cy="3683806"/>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821651"/>
            <a:ext cx="3008313" cy="2772971"/>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B13910B-E0C4-4F94-9B2B-FA43B114BED5}" type="datetime1">
              <a:rPr lang="en-US" smtClean="0"/>
              <a:t>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7" name="Slide Number Placeholder 5"/>
          <p:cNvSpPr>
            <a:spLocks noGrp="1"/>
          </p:cNvSpPr>
          <p:nvPr>
            <p:ph type="sldNum" sz="quarter" idx="12"/>
          </p:nvPr>
        </p:nvSpPr>
        <p:spPr/>
        <p:txBody>
          <a:bodyPr/>
          <a:lstStyle>
            <a:lvl1pPr>
              <a:defRPr/>
            </a:lvl1pPr>
          </a:lstStyle>
          <a:p>
            <a:pPr>
              <a:defRPr/>
            </a:pPr>
            <a:fld id="{4A57AE06-3076-42C5-8FFF-FD9DAFA4CF1C}"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4025503"/>
            <a:ext cx="5486400" cy="60364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0A099AD-8F36-4EA2-B87E-3BA898A27DCC}" type="datetime1">
              <a:rPr lang="en-US" smtClean="0"/>
              <a:t>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7" name="Slide Number Placeholder 5"/>
          <p:cNvSpPr>
            <a:spLocks noGrp="1"/>
          </p:cNvSpPr>
          <p:nvPr>
            <p:ph type="sldNum" sz="quarter" idx="12"/>
          </p:nvPr>
        </p:nvSpPr>
        <p:spPr/>
        <p:txBody>
          <a:bodyPr/>
          <a:lstStyle>
            <a:lvl1pPr>
              <a:defRPr/>
            </a:lvl1pPr>
          </a:lstStyle>
          <a:p>
            <a:pPr>
              <a:defRPr/>
            </a:pPr>
            <a:fld id="{8D9D911B-F12D-488F-B47D-BCF16F629AE7}"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0151"/>
            <a:ext cx="8229600" cy="3394472"/>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C19B70F-AE59-4D48-A361-58DF63C6D4AB}"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C13C80E9-0D9B-4A09-B88E-0C3E569C6478}"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17974"/>
            <a:ext cx="2057400" cy="357664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017974"/>
            <a:ext cx="6019800" cy="3576649"/>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9E9DCC-E8FF-4FA4-8B93-2D3B4E2C004F}" type="datetime1">
              <a:rPr lang="en-US" smtClean="0"/>
              <a:t>11/9/2012</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6" name="Slide Number Placeholder 5"/>
          <p:cNvSpPr>
            <a:spLocks noGrp="1"/>
          </p:cNvSpPr>
          <p:nvPr>
            <p:ph type="sldNum" sz="quarter" idx="12"/>
          </p:nvPr>
        </p:nvSpPr>
        <p:spPr/>
        <p:txBody>
          <a:bodyPr/>
          <a:lstStyle>
            <a:lvl1pPr>
              <a:defRPr/>
            </a:lvl1pPr>
          </a:lstStyle>
          <a:p>
            <a:pPr>
              <a:defRPr/>
            </a:pPr>
            <a:fld id="{0F94CA10-7C87-488D-83D2-9FB2CA28FB1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E870B89-EBA8-418F-AA39-936541ADE04D}" type="datetime1">
              <a:rPr lang="en-US" smtClean="0"/>
              <a:t>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7" name="Slide Number Placeholder 5"/>
          <p:cNvSpPr>
            <a:spLocks noGrp="1"/>
          </p:cNvSpPr>
          <p:nvPr>
            <p:ph type="sldNum" sz="quarter" idx="12"/>
          </p:nvPr>
        </p:nvSpPr>
        <p:spPr/>
        <p:txBody>
          <a:bodyPr/>
          <a:lstStyle>
            <a:lvl1pPr>
              <a:defRPr/>
            </a:lvl1pPr>
          </a:lstStyle>
          <a:p>
            <a:pPr>
              <a:defRPr/>
            </a:pPr>
            <a:fld id="{3B9FFFD2-3646-4CBD-B195-E8E8C2DD061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9B57AF29-2968-486B-9ED4-C56840FA6A44}" type="datetime1">
              <a:rPr lang="en-US" smtClean="0"/>
              <a:t>11/9/2012</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9" name="Slide Number Placeholder 5"/>
          <p:cNvSpPr>
            <a:spLocks noGrp="1"/>
          </p:cNvSpPr>
          <p:nvPr>
            <p:ph type="sldNum" sz="quarter" idx="12"/>
          </p:nvPr>
        </p:nvSpPr>
        <p:spPr/>
        <p:txBody>
          <a:bodyPr/>
          <a:lstStyle>
            <a:lvl1pPr>
              <a:defRPr/>
            </a:lvl1pPr>
          </a:lstStyle>
          <a:p>
            <a:pPr>
              <a:defRPr/>
            </a:pPr>
            <a:fld id="{95F51A05-5E9F-4A05-A717-AA4769D5DE2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CDE5625-CA14-463B-8903-3CBC62BDA22D}" type="datetime1">
              <a:rPr lang="en-US" smtClean="0"/>
              <a:t>11/9/2012</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5" name="Slide Number Placeholder 5"/>
          <p:cNvSpPr>
            <a:spLocks noGrp="1"/>
          </p:cNvSpPr>
          <p:nvPr>
            <p:ph type="sldNum" sz="quarter" idx="12"/>
          </p:nvPr>
        </p:nvSpPr>
        <p:spPr/>
        <p:txBody>
          <a:bodyPr/>
          <a:lstStyle>
            <a:lvl1pPr>
              <a:defRPr/>
            </a:lvl1pPr>
          </a:lstStyle>
          <a:p>
            <a:pPr>
              <a:defRPr/>
            </a:pPr>
            <a:fld id="{4C5A0D97-C958-4745-ABAB-A78EFE64840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0BC9E87-A7A9-443A-B6EA-AC4DB62FE908}" type="datetime1">
              <a:rPr lang="en-US" smtClean="0"/>
              <a:t>11/9/2012</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4" name="Slide Number Placeholder 5"/>
          <p:cNvSpPr>
            <a:spLocks noGrp="1"/>
          </p:cNvSpPr>
          <p:nvPr>
            <p:ph type="sldNum" sz="quarter" idx="12"/>
          </p:nvPr>
        </p:nvSpPr>
        <p:spPr/>
        <p:txBody>
          <a:bodyPr/>
          <a:lstStyle>
            <a:lvl1pPr>
              <a:defRPr/>
            </a:lvl1pPr>
          </a:lstStyle>
          <a:p>
            <a:pPr>
              <a:defRPr/>
            </a:pPr>
            <a:fld id="{834A2393-4B9A-494C-BF16-F3181D492E3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28596" y="910816"/>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910817"/>
            <a:ext cx="5111750" cy="368380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821651"/>
            <a:ext cx="3008313" cy="277297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184C5D7-51B9-43D7-9076-B81FEA4F56C0}" type="datetime1">
              <a:rPr lang="en-US" smtClean="0"/>
              <a:t>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7" name="Slide Number Placeholder 5"/>
          <p:cNvSpPr>
            <a:spLocks noGrp="1"/>
          </p:cNvSpPr>
          <p:nvPr>
            <p:ph type="sldNum" sz="quarter" idx="12"/>
          </p:nvPr>
        </p:nvSpPr>
        <p:spPr/>
        <p:txBody>
          <a:bodyPr/>
          <a:lstStyle>
            <a:lvl1pPr>
              <a:defRPr/>
            </a:lvl1pPr>
          </a:lstStyle>
          <a:p>
            <a:pPr>
              <a:defRPr/>
            </a:pPr>
            <a:fld id="{E91C2553-254A-4244-9CCE-4E2464B2F5F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FEE2BAC-7D72-4C47-904A-79EDB96EDEE6}" type="datetime1">
              <a:rPr lang="en-US" smtClean="0"/>
              <a:t>11/9/2012</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smtClean="0"/>
              <a:t>Samtök iðnaðarins</a:t>
            </a:r>
            <a:endParaRPr lang="en-US"/>
          </a:p>
        </p:txBody>
      </p:sp>
      <p:sp>
        <p:nvSpPr>
          <p:cNvPr id="7" name="Slide Number Placeholder 5"/>
          <p:cNvSpPr>
            <a:spLocks noGrp="1"/>
          </p:cNvSpPr>
          <p:nvPr>
            <p:ph type="sldNum" sz="quarter" idx="12"/>
          </p:nvPr>
        </p:nvSpPr>
        <p:spPr/>
        <p:txBody>
          <a:bodyPr/>
          <a:lstStyle>
            <a:lvl1pPr>
              <a:defRPr/>
            </a:lvl1pPr>
          </a:lstStyle>
          <a:p>
            <a:pPr>
              <a:defRPr/>
            </a:pPr>
            <a:fld id="{E4B41C6F-AF10-4134-BF28-32E46499EA6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5.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4.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17" Type="http://schemas.openxmlformats.org/officeDocument/2006/relationships/image" Target="../media/image6.jpeg"/><Relationship Id="rId2" Type="http://schemas.openxmlformats.org/officeDocument/2006/relationships/slideLayout" Target="../slideLayouts/slideLayout24.xml"/><Relationship Id="rId16" Type="http://schemas.openxmlformats.org/officeDocument/2006/relationships/image" Target="../media/image3.jpe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2.jpe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7" descr="bot.jpg"/>
          <p:cNvPicPr>
            <a:picLocks noChangeAspect="1"/>
          </p:cNvPicPr>
          <p:nvPr/>
        </p:nvPicPr>
        <p:blipFill>
          <a:blip r:embed="rId13" cstate="print"/>
          <a:srcRect/>
          <a:stretch>
            <a:fillRect/>
          </a:stretch>
        </p:blipFill>
        <p:spPr bwMode="auto">
          <a:xfrm>
            <a:off x="0" y="4177903"/>
            <a:ext cx="9144000" cy="965597"/>
          </a:xfrm>
          <a:prstGeom prst="rect">
            <a:avLst/>
          </a:prstGeom>
          <a:noFill/>
          <a:ln w="9525">
            <a:noFill/>
            <a:miter lim="800000"/>
            <a:headEnd/>
            <a:tailEnd/>
          </a:ln>
        </p:spPr>
      </p:pic>
      <p:pic>
        <p:nvPicPr>
          <p:cNvPr id="1027" name="Picture 6" descr="toppur.jpg"/>
          <p:cNvPicPr>
            <a:picLocks noChangeAspect="1"/>
          </p:cNvPicPr>
          <p:nvPr/>
        </p:nvPicPr>
        <p:blipFill>
          <a:blip r:embed="rId14" cstate="print"/>
          <a:srcRect/>
          <a:stretch>
            <a:fillRect/>
          </a:stretch>
        </p:blipFill>
        <p:spPr bwMode="auto">
          <a:xfrm>
            <a:off x="0" y="1"/>
            <a:ext cx="9144000" cy="965597"/>
          </a:xfrm>
          <a:prstGeom prst="rect">
            <a:avLst/>
          </a:prstGeom>
          <a:noFill/>
          <a:ln w="9525">
            <a:noFill/>
            <a:miter lim="800000"/>
            <a:headEnd/>
            <a:tailEnd/>
          </a:ln>
        </p:spPr>
      </p:pic>
      <p:sp>
        <p:nvSpPr>
          <p:cNvPr id="1028" name="Title Placeholder 1"/>
          <p:cNvSpPr>
            <a:spLocks noGrp="1"/>
          </p:cNvSpPr>
          <p:nvPr>
            <p:ph type="title"/>
          </p:nvPr>
        </p:nvSpPr>
        <p:spPr bwMode="auto">
          <a:xfrm>
            <a:off x="500034" y="214296"/>
            <a:ext cx="7429552" cy="64295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457200" y="1200151"/>
            <a:ext cx="8229600" cy="33944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643564" y="4914900"/>
            <a:ext cx="1214437" cy="273844"/>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4F0B48C-FB0C-41EF-85D2-7E987E66FF6F}" type="datetime1">
              <a:rPr lang="en-US" smtClean="0"/>
              <a:t>11/9/2012</a:t>
            </a:fld>
            <a:endParaRPr lang="en-US"/>
          </a:p>
        </p:txBody>
      </p:sp>
      <p:sp>
        <p:nvSpPr>
          <p:cNvPr id="5" name="Footer Placeholder 4"/>
          <p:cNvSpPr>
            <a:spLocks noGrp="1"/>
          </p:cNvSpPr>
          <p:nvPr>
            <p:ph type="ftr" sz="quarter" idx="3"/>
          </p:nvPr>
        </p:nvSpPr>
        <p:spPr>
          <a:xfrm>
            <a:off x="6858000" y="4929204"/>
            <a:ext cx="2286000" cy="214296"/>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cs typeface="+mn-cs"/>
              </a:defRPr>
            </a:lvl1pPr>
          </a:lstStyle>
          <a:p>
            <a:pPr>
              <a:defRPr/>
            </a:pPr>
            <a:r>
              <a:rPr lang="en-US" smtClean="0"/>
              <a:t>Samtök iðnaðarins</a:t>
            </a:r>
            <a:endParaRPr lang="en-US" dirty="0"/>
          </a:p>
        </p:txBody>
      </p:sp>
      <p:sp>
        <p:nvSpPr>
          <p:cNvPr id="6" name="Slide Number Placeholder 5"/>
          <p:cNvSpPr>
            <a:spLocks noGrp="1"/>
          </p:cNvSpPr>
          <p:nvPr>
            <p:ph type="sldNum" sz="quarter" idx="4"/>
          </p:nvPr>
        </p:nvSpPr>
        <p:spPr>
          <a:xfrm>
            <a:off x="438150" y="4923235"/>
            <a:ext cx="847725" cy="273844"/>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80C6D06-10F7-4305-878F-49688E67489A}" type="slidenum">
              <a:rPr lang="en-US"/>
              <a:pPr>
                <a:defRPr/>
              </a:pPr>
              <a:t>‹#›</a:t>
            </a:fld>
            <a:endParaRPr lang="en-US"/>
          </a:p>
        </p:txBody>
      </p:sp>
      <p:pic>
        <p:nvPicPr>
          <p:cNvPr id="1033" name="Picture 8" descr="logo.jpg"/>
          <p:cNvPicPr>
            <a:picLocks noChangeAspect="1"/>
          </p:cNvPicPr>
          <p:nvPr/>
        </p:nvPicPr>
        <p:blipFill>
          <a:blip r:embed="rId15" cstate="print"/>
          <a:srcRect/>
          <a:stretch>
            <a:fillRect/>
          </a:stretch>
        </p:blipFill>
        <p:spPr bwMode="auto">
          <a:xfrm>
            <a:off x="7858125" y="321469"/>
            <a:ext cx="1111250" cy="64293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17"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fontAlgn="base" hangingPunct="1">
        <a:spcBef>
          <a:spcPct val="0"/>
        </a:spcBef>
        <a:spcAft>
          <a:spcPct val="0"/>
        </a:spcAft>
        <a:defRPr sz="2800" b="1" i="1" kern="1200">
          <a:solidFill>
            <a:srgbClr val="595959"/>
          </a:solidFill>
          <a:latin typeface="Verdana" pitchFamily="34" charset="0"/>
          <a:ea typeface="Verdana" pitchFamily="34" charset="0"/>
          <a:cs typeface="Verdana" pitchFamily="34" charset="0"/>
        </a:defRPr>
      </a:lvl1pPr>
      <a:lvl2pPr algn="l" rtl="0" eaLnBrk="1" fontAlgn="base" hangingPunct="1">
        <a:spcBef>
          <a:spcPct val="0"/>
        </a:spcBef>
        <a:spcAft>
          <a:spcPct val="0"/>
        </a:spcAft>
        <a:defRPr sz="2800" b="1" i="1">
          <a:solidFill>
            <a:srgbClr val="595959"/>
          </a:solidFill>
          <a:latin typeface="Verdana" pitchFamily="34" charset="0"/>
          <a:ea typeface="Verdana" pitchFamily="34" charset="0"/>
          <a:cs typeface="Verdana" pitchFamily="34" charset="0"/>
        </a:defRPr>
      </a:lvl2pPr>
      <a:lvl3pPr algn="l" rtl="0" eaLnBrk="1" fontAlgn="base" hangingPunct="1">
        <a:spcBef>
          <a:spcPct val="0"/>
        </a:spcBef>
        <a:spcAft>
          <a:spcPct val="0"/>
        </a:spcAft>
        <a:defRPr sz="2800" b="1" i="1">
          <a:solidFill>
            <a:srgbClr val="595959"/>
          </a:solidFill>
          <a:latin typeface="Verdana" pitchFamily="34" charset="0"/>
          <a:ea typeface="Verdana" pitchFamily="34" charset="0"/>
          <a:cs typeface="Verdana" pitchFamily="34" charset="0"/>
        </a:defRPr>
      </a:lvl3pPr>
      <a:lvl4pPr algn="l" rtl="0" eaLnBrk="1" fontAlgn="base" hangingPunct="1">
        <a:spcBef>
          <a:spcPct val="0"/>
        </a:spcBef>
        <a:spcAft>
          <a:spcPct val="0"/>
        </a:spcAft>
        <a:defRPr sz="2800" b="1" i="1">
          <a:solidFill>
            <a:srgbClr val="595959"/>
          </a:solidFill>
          <a:latin typeface="Verdana" pitchFamily="34" charset="0"/>
          <a:ea typeface="Verdana" pitchFamily="34" charset="0"/>
          <a:cs typeface="Verdana" pitchFamily="34" charset="0"/>
        </a:defRPr>
      </a:lvl4pPr>
      <a:lvl5pPr algn="l" rtl="0" eaLnBrk="1" fontAlgn="base" hangingPunct="1">
        <a:spcBef>
          <a:spcPct val="0"/>
        </a:spcBef>
        <a:spcAft>
          <a:spcPct val="0"/>
        </a:spcAft>
        <a:defRPr sz="2800" b="1" i="1">
          <a:solidFill>
            <a:srgbClr val="595959"/>
          </a:solidFill>
          <a:latin typeface="Verdana" pitchFamily="34" charset="0"/>
          <a:ea typeface="Verdana" pitchFamily="34" charset="0"/>
          <a:cs typeface="Verdana" pitchFamily="34" charset="0"/>
        </a:defRPr>
      </a:lvl5pPr>
      <a:lvl6pPr marL="457200" algn="l" rtl="0" eaLnBrk="1" fontAlgn="base" hangingPunct="1">
        <a:spcBef>
          <a:spcPct val="0"/>
        </a:spcBef>
        <a:spcAft>
          <a:spcPct val="0"/>
        </a:spcAft>
        <a:defRPr sz="2800" b="1" i="1">
          <a:solidFill>
            <a:srgbClr val="595959"/>
          </a:solidFill>
          <a:latin typeface="Verdana" pitchFamily="34" charset="0"/>
          <a:ea typeface="Verdana" pitchFamily="34" charset="0"/>
          <a:cs typeface="Verdana" pitchFamily="34" charset="0"/>
        </a:defRPr>
      </a:lvl6pPr>
      <a:lvl7pPr marL="914400" algn="l" rtl="0" eaLnBrk="1" fontAlgn="base" hangingPunct="1">
        <a:spcBef>
          <a:spcPct val="0"/>
        </a:spcBef>
        <a:spcAft>
          <a:spcPct val="0"/>
        </a:spcAft>
        <a:defRPr sz="2800" b="1" i="1">
          <a:solidFill>
            <a:srgbClr val="595959"/>
          </a:solidFill>
          <a:latin typeface="Verdana" pitchFamily="34" charset="0"/>
          <a:ea typeface="Verdana" pitchFamily="34" charset="0"/>
          <a:cs typeface="Verdana" pitchFamily="34" charset="0"/>
        </a:defRPr>
      </a:lvl7pPr>
      <a:lvl8pPr marL="1371600" algn="l" rtl="0" eaLnBrk="1" fontAlgn="base" hangingPunct="1">
        <a:spcBef>
          <a:spcPct val="0"/>
        </a:spcBef>
        <a:spcAft>
          <a:spcPct val="0"/>
        </a:spcAft>
        <a:defRPr sz="2800" b="1" i="1">
          <a:solidFill>
            <a:srgbClr val="595959"/>
          </a:solidFill>
          <a:latin typeface="Verdana" pitchFamily="34" charset="0"/>
          <a:ea typeface="Verdana" pitchFamily="34" charset="0"/>
          <a:cs typeface="Verdana" pitchFamily="34" charset="0"/>
        </a:defRPr>
      </a:lvl8pPr>
      <a:lvl9pPr marL="1828800" algn="l" rtl="0" eaLnBrk="1" fontAlgn="base" hangingPunct="1">
        <a:spcBef>
          <a:spcPct val="0"/>
        </a:spcBef>
        <a:spcAft>
          <a:spcPct val="0"/>
        </a:spcAft>
        <a:defRPr sz="2800" b="1" i="1">
          <a:solidFill>
            <a:srgbClr val="595959"/>
          </a:solidFill>
          <a:latin typeface="Verdana" pitchFamily="34" charset="0"/>
          <a:ea typeface="Verdana" pitchFamily="34" charset="0"/>
          <a:cs typeface="Verdana" pitchFamily="34" charset="0"/>
        </a:defRPr>
      </a:lvl9pPr>
    </p:titleStyle>
    <p:bodyStyle>
      <a:lvl1pPr marL="342900" indent="-342900" algn="l" rtl="0" eaLnBrk="1" fontAlgn="base" hangingPunct="1">
        <a:spcBef>
          <a:spcPct val="20000"/>
        </a:spcBef>
        <a:spcAft>
          <a:spcPct val="0"/>
        </a:spcAft>
        <a:buFont typeface="Arial" charset="0"/>
        <a:buChar char="•"/>
        <a:defRPr sz="2800" kern="1200">
          <a:solidFill>
            <a:srgbClr val="595959"/>
          </a:solidFill>
          <a:latin typeface="Verdana" pitchFamily="34" charset="0"/>
          <a:ea typeface="Verdana" pitchFamily="34" charset="0"/>
          <a:cs typeface="Verdana" pitchFamily="34" charset="0"/>
        </a:defRPr>
      </a:lvl1pPr>
      <a:lvl2pPr marL="742950" indent="-285750" algn="l" rtl="0" eaLnBrk="1" fontAlgn="base" hangingPunct="1">
        <a:spcBef>
          <a:spcPct val="20000"/>
        </a:spcBef>
        <a:spcAft>
          <a:spcPct val="0"/>
        </a:spcAft>
        <a:buFont typeface="Arial" charset="0"/>
        <a:buChar char="–"/>
        <a:defRPr sz="2400" kern="1200">
          <a:solidFill>
            <a:srgbClr val="595959"/>
          </a:solidFill>
          <a:latin typeface="Verdana" pitchFamily="34" charset="0"/>
          <a:ea typeface="Verdana" pitchFamily="34" charset="0"/>
          <a:cs typeface="Verdana" pitchFamily="34" charset="0"/>
        </a:defRPr>
      </a:lvl2pPr>
      <a:lvl3pPr marL="1143000" indent="-228600" algn="l" rtl="0" eaLnBrk="1" fontAlgn="base" hangingPunct="1">
        <a:spcBef>
          <a:spcPct val="20000"/>
        </a:spcBef>
        <a:spcAft>
          <a:spcPct val="0"/>
        </a:spcAft>
        <a:buFont typeface="Arial" charset="0"/>
        <a:buChar char="•"/>
        <a:defRPr sz="2000" kern="1200">
          <a:solidFill>
            <a:srgbClr val="595959"/>
          </a:solidFill>
          <a:latin typeface="Verdana" pitchFamily="34" charset="0"/>
          <a:ea typeface="Verdana" pitchFamily="34" charset="0"/>
          <a:cs typeface="Verdana" pitchFamily="34" charset="0"/>
        </a:defRPr>
      </a:lvl3pPr>
      <a:lvl4pPr marL="1600200" indent="-228600" algn="l" rtl="0" eaLnBrk="1" fontAlgn="base" hangingPunct="1">
        <a:spcBef>
          <a:spcPct val="20000"/>
        </a:spcBef>
        <a:spcAft>
          <a:spcPct val="0"/>
        </a:spcAft>
        <a:buFont typeface="Arial" charset="0"/>
        <a:buChar char="–"/>
        <a:defRPr kern="1200">
          <a:solidFill>
            <a:srgbClr val="595959"/>
          </a:solidFill>
          <a:latin typeface="Verdana" pitchFamily="34" charset="0"/>
          <a:ea typeface="Verdana" pitchFamily="34" charset="0"/>
          <a:cs typeface="Verdana" pitchFamily="34" charset="0"/>
        </a:defRPr>
      </a:lvl4pPr>
      <a:lvl5pPr marL="2057400" indent="-228600" algn="l" rtl="0" eaLnBrk="1" fontAlgn="base" hangingPunct="1">
        <a:spcBef>
          <a:spcPct val="20000"/>
        </a:spcBef>
        <a:spcAft>
          <a:spcPct val="0"/>
        </a:spcAft>
        <a:buFont typeface="Arial" charset="0"/>
        <a:buChar char="»"/>
        <a:defRPr kern="1200">
          <a:solidFill>
            <a:srgbClr val="595959"/>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05978"/>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200151"/>
            <a:ext cx="8229600" cy="33944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AB38200-5B7D-4482-9D35-73F154F42953}" type="datetime1">
              <a:rPr lang="en-US" smtClean="0"/>
              <a:t>11/9/2012</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r>
              <a:rPr lang="en-US" smtClean="0"/>
              <a:t>Samtök iðnaðarins</a:t>
            </a:r>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EC84234A-439C-46AF-B3EC-63C31E0A8898}" type="slidenum">
              <a:rPr lang="en-US"/>
              <a:pPr>
                <a:defRPr/>
              </a:pPr>
              <a:t>‹#›</a:t>
            </a:fld>
            <a:endParaRPr lang="en-US"/>
          </a:p>
        </p:txBody>
      </p:sp>
      <p:pic>
        <p:nvPicPr>
          <p:cNvPr id="2055" name="Picture 6" descr="millis.jpg"/>
          <p:cNvPicPr>
            <a:picLocks noChangeAspect="1"/>
          </p:cNvPicPr>
          <p:nvPr/>
        </p:nvPicPr>
        <p:blipFill>
          <a:blip r:embed="rId13" cstate="print"/>
          <a:srcRect/>
          <a:stretch>
            <a:fillRect/>
          </a:stretch>
        </p:blipFill>
        <p:spPr bwMode="auto">
          <a:xfrm>
            <a:off x="0" y="0"/>
            <a:ext cx="9150350" cy="5143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hf hd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9" descr="fors.jpg"/>
          <p:cNvPicPr>
            <a:picLocks noChangeAspect="1"/>
          </p:cNvPicPr>
          <p:nvPr/>
        </p:nvPicPr>
        <p:blipFill>
          <a:blip r:embed="rId13" cstate="print"/>
          <a:srcRect/>
          <a:stretch>
            <a:fillRect/>
          </a:stretch>
        </p:blipFill>
        <p:spPr bwMode="auto">
          <a:xfrm>
            <a:off x="0" y="0"/>
            <a:ext cx="9172575" cy="5143500"/>
          </a:xfrm>
          <a:prstGeom prst="rect">
            <a:avLst/>
          </a:prstGeom>
          <a:noFill/>
          <a:ln w="9525">
            <a:noFill/>
            <a:miter lim="800000"/>
            <a:headEnd/>
            <a:tailEnd/>
          </a:ln>
        </p:spPr>
      </p:pic>
      <p:pic>
        <p:nvPicPr>
          <p:cNvPr id="3075" name="Picture 7" descr="bot.jpg"/>
          <p:cNvPicPr>
            <a:picLocks noChangeAspect="1"/>
          </p:cNvPicPr>
          <p:nvPr/>
        </p:nvPicPr>
        <p:blipFill>
          <a:blip r:embed="rId14" cstate="print"/>
          <a:srcRect/>
          <a:stretch>
            <a:fillRect/>
          </a:stretch>
        </p:blipFill>
        <p:spPr bwMode="auto">
          <a:xfrm>
            <a:off x="0" y="4177903"/>
            <a:ext cx="9144000" cy="965597"/>
          </a:xfrm>
          <a:prstGeom prst="rect">
            <a:avLst/>
          </a:prstGeom>
          <a:noFill/>
          <a:ln w="9525">
            <a:noFill/>
            <a:miter lim="800000"/>
            <a:headEnd/>
            <a:tailEnd/>
          </a:ln>
        </p:spPr>
      </p:pic>
      <p:pic>
        <p:nvPicPr>
          <p:cNvPr id="3076" name="Picture 6" descr="toppur.jpg"/>
          <p:cNvPicPr>
            <a:picLocks noChangeAspect="1"/>
          </p:cNvPicPr>
          <p:nvPr/>
        </p:nvPicPr>
        <p:blipFill>
          <a:blip r:embed="rId15" cstate="print"/>
          <a:srcRect/>
          <a:stretch>
            <a:fillRect/>
          </a:stretch>
        </p:blipFill>
        <p:spPr bwMode="auto">
          <a:xfrm>
            <a:off x="0" y="1"/>
            <a:ext cx="9144000" cy="965597"/>
          </a:xfrm>
          <a:prstGeom prst="rect">
            <a:avLst/>
          </a:prstGeom>
          <a:noFill/>
          <a:ln w="9525">
            <a:noFill/>
            <a:miter lim="800000"/>
            <a:headEnd/>
            <a:tailEnd/>
          </a:ln>
        </p:spPr>
      </p:pic>
      <p:sp>
        <p:nvSpPr>
          <p:cNvPr id="3077" name="Title Placeholder 1"/>
          <p:cNvSpPr>
            <a:spLocks noGrp="1"/>
          </p:cNvSpPr>
          <p:nvPr>
            <p:ph type="title"/>
          </p:nvPr>
        </p:nvSpPr>
        <p:spPr bwMode="auto">
          <a:xfrm>
            <a:off x="1285875" y="2571750"/>
            <a:ext cx="7400925"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 name="Date Placeholder 3"/>
          <p:cNvSpPr>
            <a:spLocks noGrp="1"/>
          </p:cNvSpPr>
          <p:nvPr>
            <p:ph type="dt" sz="half" idx="2"/>
          </p:nvPr>
        </p:nvSpPr>
        <p:spPr>
          <a:xfrm>
            <a:off x="5643564" y="4914900"/>
            <a:ext cx="1214437" cy="273844"/>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EC586084-5A99-4033-8428-F1E889838790}" type="datetime1">
              <a:rPr lang="en-US" smtClean="0"/>
              <a:t>11/9/2012</a:t>
            </a:fld>
            <a:endParaRPr lang="en-US"/>
          </a:p>
        </p:txBody>
      </p:sp>
      <p:sp>
        <p:nvSpPr>
          <p:cNvPr id="5" name="Footer Placeholder 4"/>
          <p:cNvSpPr>
            <a:spLocks noGrp="1"/>
          </p:cNvSpPr>
          <p:nvPr>
            <p:ph type="ftr" sz="quarter" idx="3"/>
          </p:nvPr>
        </p:nvSpPr>
        <p:spPr>
          <a:xfrm>
            <a:off x="1643063" y="4923235"/>
            <a:ext cx="2286000" cy="273844"/>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cs typeface="+mn-cs"/>
              </a:defRPr>
            </a:lvl1pPr>
          </a:lstStyle>
          <a:p>
            <a:pPr>
              <a:defRPr/>
            </a:pPr>
            <a:r>
              <a:rPr lang="en-US" smtClean="0"/>
              <a:t>Samtök iðnaðarins</a:t>
            </a:r>
            <a:endParaRPr lang="en-US"/>
          </a:p>
        </p:txBody>
      </p:sp>
      <p:sp>
        <p:nvSpPr>
          <p:cNvPr id="6" name="Slide Number Placeholder 5"/>
          <p:cNvSpPr>
            <a:spLocks noGrp="1"/>
          </p:cNvSpPr>
          <p:nvPr>
            <p:ph type="sldNum" sz="quarter" idx="4"/>
          </p:nvPr>
        </p:nvSpPr>
        <p:spPr>
          <a:xfrm>
            <a:off x="438150" y="4923235"/>
            <a:ext cx="847725" cy="273844"/>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6AF2EC7-A06E-4D6E-B95E-42A35AF33942}" type="slidenum">
              <a:rPr lang="en-US"/>
              <a:pPr>
                <a:defRPr/>
              </a:pPr>
              <a:t>‹#›</a:t>
            </a:fld>
            <a:endParaRPr lang="en-US"/>
          </a:p>
        </p:txBody>
      </p:sp>
      <p:pic>
        <p:nvPicPr>
          <p:cNvPr id="3081" name="Picture 8" descr="logo.jpg"/>
          <p:cNvPicPr>
            <a:picLocks noChangeAspect="1"/>
          </p:cNvPicPr>
          <p:nvPr/>
        </p:nvPicPr>
        <p:blipFill>
          <a:blip r:embed="rId16" cstate="print"/>
          <a:srcRect/>
          <a:stretch>
            <a:fillRect/>
          </a:stretch>
        </p:blipFill>
        <p:spPr bwMode="auto">
          <a:xfrm>
            <a:off x="7858125" y="321469"/>
            <a:ext cx="1111250" cy="642938"/>
          </a:xfrm>
          <a:prstGeom prst="rect">
            <a:avLst/>
          </a:prstGeom>
          <a:noFill/>
          <a:ln w="9525">
            <a:noFill/>
            <a:miter lim="800000"/>
            <a:headEnd/>
            <a:tailEnd/>
          </a:ln>
        </p:spPr>
      </p:pic>
      <p:sp>
        <p:nvSpPr>
          <p:cNvPr id="13" name="Rectangle 12"/>
          <p:cNvSpPr/>
          <p:nvPr/>
        </p:nvSpPr>
        <p:spPr>
          <a:xfrm>
            <a:off x="3714750" y="1500187"/>
            <a:ext cx="1714500" cy="10715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3083" name="Picture 14" descr="logo.jpg"/>
          <p:cNvPicPr>
            <a:picLocks noChangeAspect="1"/>
          </p:cNvPicPr>
          <p:nvPr/>
        </p:nvPicPr>
        <p:blipFill>
          <a:blip r:embed="rId17" cstate="print"/>
          <a:srcRect/>
          <a:stretch>
            <a:fillRect/>
          </a:stretch>
        </p:blipFill>
        <p:spPr bwMode="auto">
          <a:xfrm>
            <a:off x="357188" y="375047"/>
            <a:ext cx="2428875" cy="140612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18"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hf hdr="0" dt="0"/>
  <p:txStyles>
    <p:titleStyle>
      <a:lvl1pPr algn="l" rtl="0" fontAlgn="base">
        <a:spcBef>
          <a:spcPct val="0"/>
        </a:spcBef>
        <a:spcAft>
          <a:spcPct val="0"/>
        </a:spcAft>
        <a:defRPr sz="2800" b="1" i="1" kern="1200">
          <a:solidFill>
            <a:srgbClr val="595959"/>
          </a:solidFill>
          <a:latin typeface="Verdana" pitchFamily="34" charset="0"/>
          <a:ea typeface="Verdana" pitchFamily="34" charset="0"/>
          <a:cs typeface="Verdana" pitchFamily="34" charset="0"/>
        </a:defRPr>
      </a:lvl1pPr>
      <a:lvl2pPr algn="l" rtl="0" fontAlgn="base">
        <a:spcBef>
          <a:spcPct val="0"/>
        </a:spcBef>
        <a:spcAft>
          <a:spcPct val="0"/>
        </a:spcAft>
        <a:defRPr sz="2800" b="1" i="1">
          <a:solidFill>
            <a:srgbClr val="595959"/>
          </a:solidFill>
          <a:latin typeface="Verdana" pitchFamily="34" charset="0"/>
          <a:ea typeface="Verdana" pitchFamily="34" charset="0"/>
          <a:cs typeface="Verdana" pitchFamily="34" charset="0"/>
        </a:defRPr>
      </a:lvl2pPr>
      <a:lvl3pPr algn="l" rtl="0" fontAlgn="base">
        <a:spcBef>
          <a:spcPct val="0"/>
        </a:spcBef>
        <a:spcAft>
          <a:spcPct val="0"/>
        </a:spcAft>
        <a:defRPr sz="2800" b="1" i="1">
          <a:solidFill>
            <a:srgbClr val="595959"/>
          </a:solidFill>
          <a:latin typeface="Verdana" pitchFamily="34" charset="0"/>
          <a:ea typeface="Verdana" pitchFamily="34" charset="0"/>
          <a:cs typeface="Verdana" pitchFamily="34" charset="0"/>
        </a:defRPr>
      </a:lvl3pPr>
      <a:lvl4pPr algn="l" rtl="0" fontAlgn="base">
        <a:spcBef>
          <a:spcPct val="0"/>
        </a:spcBef>
        <a:spcAft>
          <a:spcPct val="0"/>
        </a:spcAft>
        <a:defRPr sz="2800" b="1" i="1">
          <a:solidFill>
            <a:srgbClr val="595959"/>
          </a:solidFill>
          <a:latin typeface="Verdana" pitchFamily="34" charset="0"/>
          <a:ea typeface="Verdana" pitchFamily="34" charset="0"/>
          <a:cs typeface="Verdana" pitchFamily="34" charset="0"/>
        </a:defRPr>
      </a:lvl4pPr>
      <a:lvl5pPr algn="l" rtl="0" fontAlgn="base">
        <a:spcBef>
          <a:spcPct val="0"/>
        </a:spcBef>
        <a:spcAft>
          <a:spcPct val="0"/>
        </a:spcAft>
        <a:defRPr sz="2800" b="1" i="1">
          <a:solidFill>
            <a:srgbClr val="595959"/>
          </a:solidFill>
          <a:latin typeface="Verdana" pitchFamily="34" charset="0"/>
          <a:ea typeface="Verdana" pitchFamily="34" charset="0"/>
          <a:cs typeface="Verdana" pitchFamily="34" charset="0"/>
        </a:defRPr>
      </a:lvl5pPr>
      <a:lvl6pPr marL="457200" algn="l" rtl="0" fontAlgn="base">
        <a:spcBef>
          <a:spcPct val="0"/>
        </a:spcBef>
        <a:spcAft>
          <a:spcPct val="0"/>
        </a:spcAft>
        <a:defRPr sz="2800" b="1" i="1">
          <a:solidFill>
            <a:srgbClr val="595959"/>
          </a:solidFill>
          <a:latin typeface="Verdana" pitchFamily="34" charset="0"/>
          <a:ea typeface="Verdana" pitchFamily="34" charset="0"/>
          <a:cs typeface="Verdana" pitchFamily="34" charset="0"/>
        </a:defRPr>
      </a:lvl6pPr>
      <a:lvl7pPr marL="914400" algn="l" rtl="0" fontAlgn="base">
        <a:spcBef>
          <a:spcPct val="0"/>
        </a:spcBef>
        <a:spcAft>
          <a:spcPct val="0"/>
        </a:spcAft>
        <a:defRPr sz="2800" b="1" i="1">
          <a:solidFill>
            <a:srgbClr val="595959"/>
          </a:solidFill>
          <a:latin typeface="Verdana" pitchFamily="34" charset="0"/>
          <a:ea typeface="Verdana" pitchFamily="34" charset="0"/>
          <a:cs typeface="Verdana" pitchFamily="34" charset="0"/>
        </a:defRPr>
      </a:lvl7pPr>
      <a:lvl8pPr marL="1371600" algn="l" rtl="0" fontAlgn="base">
        <a:spcBef>
          <a:spcPct val="0"/>
        </a:spcBef>
        <a:spcAft>
          <a:spcPct val="0"/>
        </a:spcAft>
        <a:defRPr sz="2800" b="1" i="1">
          <a:solidFill>
            <a:srgbClr val="595959"/>
          </a:solidFill>
          <a:latin typeface="Verdana" pitchFamily="34" charset="0"/>
          <a:ea typeface="Verdana" pitchFamily="34" charset="0"/>
          <a:cs typeface="Verdana" pitchFamily="34" charset="0"/>
        </a:defRPr>
      </a:lvl8pPr>
      <a:lvl9pPr marL="1828800" algn="l" rtl="0" fontAlgn="base">
        <a:spcBef>
          <a:spcPct val="0"/>
        </a:spcBef>
        <a:spcAft>
          <a:spcPct val="0"/>
        </a:spcAft>
        <a:defRPr sz="2800" b="1" i="1">
          <a:solidFill>
            <a:srgbClr val="595959"/>
          </a:solidFill>
          <a:latin typeface="Verdana" pitchFamily="34" charset="0"/>
          <a:ea typeface="Verdana" pitchFamily="34" charset="0"/>
          <a:cs typeface="Verdana" pitchFamily="34" charset="0"/>
        </a:defRPr>
      </a:lvl9pPr>
    </p:titleStyle>
    <p:bodyStyle>
      <a:lvl1pPr marL="342900" indent="-342900" algn="l" rtl="0" fontAlgn="base">
        <a:spcBef>
          <a:spcPct val="20000"/>
        </a:spcBef>
        <a:spcAft>
          <a:spcPct val="0"/>
        </a:spcAft>
        <a:buFont typeface="Arial" charset="0"/>
        <a:buChar char="•"/>
        <a:defRPr sz="2800" kern="1200">
          <a:solidFill>
            <a:srgbClr val="595959"/>
          </a:solidFill>
          <a:latin typeface="Verdana" pitchFamily="34" charset="0"/>
          <a:ea typeface="Verdana" pitchFamily="34" charset="0"/>
          <a:cs typeface="Verdana" pitchFamily="34" charset="0"/>
        </a:defRPr>
      </a:lvl1pPr>
      <a:lvl2pPr marL="742950" indent="-285750" algn="l" rtl="0" fontAlgn="base">
        <a:spcBef>
          <a:spcPct val="20000"/>
        </a:spcBef>
        <a:spcAft>
          <a:spcPct val="0"/>
        </a:spcAft>
        <a:buFont typeface="Arial" charset="0"/>
        <a:buChar char="–"/>
        <a:defRPr sz="2400" kern="1200">
          <a:solidFill>
            <a:srgbClr val="595959"/>
          </a:solidFill>
          <a:latin typeface="Verdana" pitchFamily="34" charset="0"/>
          <a:ea typeface="Verdana" pitchFamily="34" charset="0"/>
          <a:cs typeface="Verdana" pitchFamily="34" charset="0"/>
        </a:defRPr>
      </a:lvl2pPr>
      <a:lvl3pPr marL="1143000" indent="-228600" algn="l" rtl="0" fontAlgn="base">
        <a:spcBef>
          <a:spcPct val="20000"/>
        </a:spcBef>
        <a:spcAft>
          <a:spcPct val="0"/>
        </a:spcAft>
        <a:buFont typeface="Arial" charset="0"/>
        <a:buChar char="•"/>
        <a:defRPr sz="2000" kern="1200">
          <a:solidFill>
            <a:srgbClr val="595959"/>
          </a:solidFill>
          <a:latin typeface="Verdana" pitchFamily="34" charset="0"/>
          <a:ea typeface="Verdana" pitchFamily="34" charset="0"/>
          <a:cs typeface="Verdana" pitchFamily="34" charset="0"/>
        </a:defRPr>
      </a:lvl3pPr>
      <a:lvl4pPr marL="1600200" indent="-228600" algn="l" rtl="0" fontAlgn="base">
        <a:spcBef>
          <a:spcPct val="20000"/>
        </a:spcBef>
        <a:spcAft>
          <a:spcPct val="0"/>
        </a:spcAft>
        <a:buFont typeface="Arial" charset="0"/>
        <a:buChar char="–"/>
        <a:defRPr kern="1200">
          <a:solidFill>
            <a:srgbClr val="595959"/>
          </a:solidFill>
          <a:latin typeface="Verdana" pitchFamily="34" charset="0"/>
          <a:ea typeface="Verdana" pitchFamily="34" charset="0"/>
          <a:cs typeface="Verdana" pitchFamily="34" charset="0"/>
        </a:defRPr>
      </a:lvl4pPr>
      <a:lvl5pPr marL="2057400" indent="-228600" algn="l" rtl="0" fontAlgn="base">
        <a:spcBef>
          <a:spcPct val="20000"/>
        </a:spcBef>
        <a:spcAft>
          <a:spcPct val="0"/>
        </a:spcAft>
        <a:buFont typeface="Arial" charset="0"/>
        <a:buChar char="»"/>
        <a:defRPr kern="1200">
          <a:solidFill>
            <a:srgbClr val="595959"/>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7584" y="3095082"/>
            <a:ext cx="7772400" cy="610794"/>
          </a:xfrm>
        </p:spPr>
        <p:txBody>
          <a:bodyPr/>
          <a:lstStyle/>
          <a:p>
            <a:r>
              <a:rPr lang="is-IS" sz="2000" b="0" dirty="0" smtClean="0"/>
              <a:t>Tillaga um skattaafslátt vegna hlutabréfakaupa í nýsköpunarfyrirtækjum</a:t>
            </a:r>
            <a:endParaRPr lang="is-IS" sz="2000" b="0" dirty="0"/>
          </a:p>
        </p:txBody>
      </p:sp>
      <p:sp>
        <p:nvSpPr>
          <p:cNvPr id="7" name="Subtitle 6"/>
          <p:cNvSpPr>
            <a:spLocks noGrp="1"/>
          </p:cNvSpPr>
          <p:nvPr>
            <p:ph type="subTitle" idx="1"/>
          </p:nvPr>
        </p:nvSpPr>
        <p:spPr>
          <a:xfrm>
            <a:off x="1403648" y="2571750"/>
            <a:ext cx="6400800" cy="639359"/>
          </a:xfrm>
        </p:spPr>
        <p:txBody>
          <a:bodyPr/>
          <a:lstStyle/>
          <a:p>
            <a:r>
              <a:rPr lang="is-IS" sz="2400" dirty="0" smtClean="0">
                <a:solidFill>
                  <a:schemeClr val="tx1">
                    <a:lumMod val="65000"/>
                    <a:lumOff val="35000"/>
                  </a:schemeClr>
                </a:solidFill>
              </a:rPr>
              <a:t>RÆKTUN EÐA RÁNYRKJA</a:t>
            </a:r>
            <a:endParaRPr lang="is-IS" sz="2400" dirty="0">
              <a:solidFill>
                <a:schemeClr val="tx1">
                  <a:lumMod val="65000"/>
                  <a:lumOff val="35000"/>
                </a:schemeClr>
              </a:solidFill>
            </a:endParaRPr>
          </a:p>
        </p:txBody>
      </p:sp>
      <p:sp>
        <p:nvSpPr>
          <p:cNvPr id="4" name="Footer Placeholder 3"/>
          <p:cNvSpPr>
            <a:spLocks noGrp="1"/>
          </p:cNvSpPr>
          <p:nvPr>
            <p:ph type="ftr" sz="quarter" idx="11"/>
          </p:nvPr>
        </p:nvSpPr>
        <p:spPr/>
        <p:txBody>
          <a:bodyPr/>
          <a:lstStyle/>
          <a:p>
            <a:pPr>
              <a:defRPr/>
            </a:pPr>
            <a:r>
              <a:rPr lang="is-IS" dirty="0" smtClean="0"/>
              <a:t>Samtök iðnaðarins</a:t>
            </a:r>
            <a:endParaRPr lang="is-IS" dirty="0"/>
          </a:p>
        </p:txBody>
      </p:sp>
      <p:sp>
        <p:nvSpPr>
          <p:cNvPr id="5" name="Slide Number Placeholder 4"/>
          <p:cNvSpPr>
            <a:spLocks noGrp="1"/>
          </p:cNvSpPr>
          <p:nvPr>
            <p:ph type="sldNum" sz="quarter" idx="12"/>
          </p:nvPr>
        </p:nvSpPr>
        <p:spPr/>
        <p:txBody>
          <a:bodyPr/>
          <a:lstStyle/>
          <a:p>
            <a:pPr>
              <a:defRPr/>
            </a:pPr>
            <a:fld id="{35E4F0EA-0232-4DBD-B453-5DAD71D9DB9F}" type="slidenum">
              <a:rPr lang="en-US" smtClean="0"/>
              <a:pPr>
                <a:defRPr/>
              </a:pPr>
              <a:t>1</a:t>
            </a:fld>
            <a:endParaRPr lang="en-US"/>
          </a:p>
        </p:txBody>
      </p:sp>
      <p:sp>
        <p:nvSpPr>
          <p:cNvPr id="8" name="Footer Placeholder 3"/>
          <p:cNvSpPr txBox="1">
            <a:spLocks/>
          </p:cNvSpPr>
          <p:nvPr/>
        </p:nvSpPr>
        <p:spPr>
          <a:xfrm>
            <a:off x="539552" y="411510"/>
            <a:ext cx="3456384" cy="432048"/>
          </a:xfrm>
          <a:prstGeom prst="rect">
            <a:avLst/>
          </a:prstGeom>
        </p:spPr>
        <p:txBody>
          <a:bodyPr vert="horz" lIns="91440" tIns="45720" rIns="91440" bIns="45720" rtlCol="0" anchor="ctr"/>
          <a:lstStyle>
            <a:defPPr>
              <a:defRPr lang="en-US"/>
            </a:defPPr>
            <a:lvl1pPr algn="ctr"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l">
              <a:defRPr/>
            </a:pPr>
            <a:r>
              <a:rPr lang="is-IS" sz="1800" dirty="0" smtClean="0"/>
              <a:t>Svana Helen Björnsdóttir, </a:t>
            </a:r>
          </a:p>
          <a:p>
            <a:pPr algn="l">
              <a:defRPr/>
            </a:pPr>
            <a:r>
              <a:rPr lang="is-IS" sz="1800" dirty="0" smtClean="0"/>
              <a:t>formaður  Samtaka iðnaðarins</a:t>
            </a:r>
            <a:endParaRPr lang="is-I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Við viljum vera samkeppnishæf</a:t>
            </a:r>
            <a:endParaRPr lang="is-IS" dirty="0"/>
          </a:p>
        </p:txBody>
      </p:sp>
      <p:sp>
        <p:nvSpPr>
          <p:cNvPr id="3" name="Content Placeholder 2"/>
          <p:cNvSpPr>
            <a:spLocks noGrp="1"/>
          </p:cNvSpPr>
          <p:nvPr>
            <p:ph idx="1"/>
          </p:nvPr>
        </p:nvSpPr>
        <p:spPr>
          <a:xfrm>
            <a:off x="950912" y="1437624"/>
            <a:ext cx="7221488" cy="3186354"/>
          </a:xfrm>
        </p:spPr>
        <p:txBody>
          <a:bodyPr/>
          <a:lstStyle/>
          <a:p>
            <a:r>
              <a:rPr lang="is-IS" sz="2400" dirty="0" smtClean="0"/>
              <a:t>Nýsköpun og öflugt rannsóknar- og þróunarstarf</a:t>
            </a:r>
          </a:p>
          <a:p>
            <a:endParaRPr lang="is-IS" sz="2400" dirty="0" smtClean="0"/>
          </a:p>
          <a:p>
            <a:r>
              <a:rPr lang="is-IS" sz="2400" dirty="0" smtClean="0"/>
              <a:t>Skortur á fjármagni er staðreynd</a:t>
            </a:r>
          </a:p>
          <a:p>
            <a:pPr marL="0" indent="0">
              <a:buNone/>
            </a:pPr>
            <a:endParaRPr lang="is-IS" sz="2400" dirty="0"/>
          </a:p>
        </p:txBody>
      </p:sp>
      <p:sp>
        <p:nvSpPr>
          <p:cNvPr id="4" name="Footer Placeholder 3"/>
          <p:cNvSpPr>
            <a:spLocks noGrp="1"/>
          </p:cNvSpPr>
          <p:nvPr>
            <p:ph type="ftr" sz="quarter" idx="11"/>
          </p:nvPr>
        </p:nvSpPr>
        <p:spPr/>
        <p:txBody>
          <a:bodyPr/>
          <a:lstStyle/>
          <a:p>
            <a:pPr>
              <a:defRPr/>
            </a:pPr>
            <a:r>
              <a:rPr lang="en-US" smtClean="0"/>
              <a:t>Samtök iðnaðarins</a:t>
            </a:r>
            <a:endParaRPr lang="en-US"/>
          </a:p>
        </p:txBody>
      </p:sp>
      <p:sp>
        <p:nvSpPr>
          <p:cNvPr id="5" name="Slide Number Placeholder 4"/>
          <p:cNvSpPr>
            <a:spLocks noGrp="1"/>
          </p:cNvSpPr>
          <p:nvPr>
            <p:ph type="sldNum" sz="quarter" idx="12"/>
          </p:nvPr>
        </p:nvSpPr>
        <p:spPr/>
        <p:txBody>
          <a:bodyPr/>
          <a:lstStyle/>
          <a:p>
            <a:pPr>
              <a:defRPr/>
            </a:pPr>
            <a:fld id="{9EDBD641-129A-4F2E-A4AA-A47B23336402}" type="slidenum">
              <a:rPr lang="en-US" smtClean="0"/>
              <a:pPr>
                <a:defRPr/>
              </a:pPr>
              <a:t>2</a:t>
            </a:fld>
            <a:endParaRPr lang="en-US"/>
          </a:p>
        </p:txBody>
      </p:sp>
    </p:spTree>
    <p:extLst>
      <p:ext uri="{BB962C8B-B14F-4D97-AF65-F5344CB8AC3E}">
        <p14:creationId xmlns:p14="http://schemas.microsoft.com/office/powerpoint/2010/main" val="38278269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533724148"/>
              </p:ext>
            </p:extLst>
          </p:nvPr>
        </p:nvGraphicFramePr>
        <p:xfrm>
          <a:off x="179512" y="1059582"/>
          <a:ext cx="8496000" cy="14580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79512" y="87474"/>
            <a:ext cx="6482865" cy="523220"/>
          </a:xfrm>
          <a:prstGeom prst="rect">
            <a:avLst/>
          </a:prstGeom>
          <a:noFill/>
        </p:spPr>
        <p:txBody>
          <a:bodyPr wrap="none" rtlCol="0">
            <a:spAutoFit/>
          </a:bodyPr>
          <a:lstStyle/>
          <a:p>
            <a:r>
              <a:rPr lang="en-US" sz="2800" b="1" dirty="0">
                <a:solidFill>
                  <a:schemeClr val="tx1">
                    <a:lumMod val="65000"/>
                    <a:lumOff val="35000"/>
                  </a:schemeClr>
                </a:solidFill>
                <a:latin typeface="Verdana" pitchFamily="34" charset="0"/>
                <a:ea typeface="Verdana" pitchFamily="34" charset="0"/>
                <a:cs typeface="Verdana" pitchFamily="34" charset="0"/>
              </a:rPr>
              <a:t>Iceland </a:t>
            </a:r>
            <a:r>
              <a:rPr lang="en-US" sz="2800" dirty="0" smtClean="0">
                <a:solidFill>
                  <a:schemeClr val="tx1">
                    <a:lumMod val="65000"/>
                    <a:lumOff val="35000"/>
                  </a:schemeClr>
                </a:solidFill>
                <a:latin typeface="Verdana" pitchFamily="34" charset="0"/>
                <a:ea typeface="Verdana" pitchFamily="34" charset="0"/>
                <a:cs typeface="Verdana" pitchFamily="34" charset="0"/>
              </a:rPr>
              <a:t>strengths </a:t>
            </a:r>
            <a:r>
              <a:rPr lang="en-US" sz="2800" dirty="0" err="1" smtClean="0">
                <a:solidFill>
                  <a:schemeClr val="tx1">
                    <a:lumMod val="65000"/>
                    <a:lumOff val="35000"/>
                  </a:schemeClr>
                </a:solidFill>
                <a:latin typeface="Verdana" pitchFamily="34" charset="0"/>
                <a:ea typeface="Verdana" pitchFamily="34" charset="0"/>
                <a:cs typeface="Verdana" pitchFamily="34" charset="0"/>
              </a:rPr>
              <a:t>vs</a:t>
            </a:r>
            <a:r>
              <a:rPr lang="en-US" sz="2800" dirty="0" smtClean="0">
                <a:solidFill>
                  <a:schemeClr val="tx1">
                    <a:lumMod val="65000"/>
                    <a:lumOff val="35000"/>
                  </a:schemeClr>
                </a:solidFill>
                <a:latin typeface="Verdana" pitchFamily="34" charset="0"/>
                <a:ea typeface="Verdana" pitchFamily="34" charset="0"/>
                <a:cs typeface="Verdana" pitchFamily="34" charset="0"/>
              </a:rPr>
              <a:t> </a:t>
            </a:r>
            <a:r>
              <a:rPr lang="en-US" sz="2800" b="1" dirty="0" smtClean="0">
                <a:solidFill>
                  <a:srgbClr val="1F497D"/>
                </a:solidFill>
                <a:latin typeface="Verdana" pitchFamily="34" charset="0"/>
                <a:ea typeface="Verdana" pitchFamily="34" charset="0"/>
                <a:cs typeface="Verdana" pitchFamily="34" charset="0"/>
              </a:rPr>
              <a:t>TOP3 OECD</a:t>
            </a:r>
            <a:endParaRPr lang="en-US" sz="1500" dirty="0">
              <a:solidFill>
                <a:prstClr val="black"/>
              </a:solidFill>
              <a:latin typeface="Verdana" pitchFamily="34" charset="0"/>
              <a:ea typeface="Verdana" pitchFamily="34" charset="0"/>
              <a:cs typeface="Verdana" pitchFamily="34" charset="0"/>
            </a:endParaRPr>
          </a:p>
        </p:txBody>
      </p:sp>
      <p:graphicFrame>
        <p:nvGraphicFramePr>
          <p:cNvPr id="8" name="Chart 7"/>
          <p:cNvGraphicFramePr/>
          <p:nvPr>
            <p:extLst>
              <p:ext uri="{D42A27DB-BD31-4B8C-83A1-F6EECF244321}">
                <p14:modId xmlns:p14="http://schemas.microsoft.com/office/powerpoint/2010/main" val="753154432"/>
              </p:ext>
            </p:extLst>
          </p:nvPr>
        </p:nvGraphicFramePr>
        <p:xfrm>
          <a:off x="323528" y="3101774"/>
          <a:ext cx="8496000" cy="14580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149300" y="2733768"/>
            <a:ext cx="7013458" cy="523220"/>
          </a:xfrm>
          <a:prstGeom prst="rect">
            <a:avLst/>
          </a:prstGeom>
          <a:noFill/>
        </p:spPr>
        <p:txBody>
          <a:bodyPr wrap="none" rtlCol="0">
            <a:spAutoFit/>
          </a:bodyPr>
          <a:lstStyle/>
          <a:p>
            <a:r>
              <a:rPr lang="en-US" sz="2800" b="1" dirty="0">
                <a:solidFill>
                  <a:schemeClr val="tx1">
                    <a:lumMod val="65000"/>
                    <a:lumOff val="35000"/>
                  </a:schemeClr>
                </a:solidFill>
                <a:latin typeface="Verdana" pitchFamily="34" charset="0"/>
                <a:ea typeface="Verdana" pitchFamily="34" charset="0"/>
                <a:cs typeface="Verdana" pitchFamily="34" charset="0"/>
              </a:rPr>
              <a:t>Iceland </a:t>
            </a:r>
            <a:r>
              <a:rPr lang="en-US" sz="2800" dirty="0" smtClean="0">
                <a:solidFill>
                  <a:schemeClr val="tx1">
                    <a:lumMod val="65000"/>
                    <a:lumOff val="35000"/>
                  </a:schemeClr>
                </a:solidFill>
                <a:latin typeface="Verdana" pitchFamily="34" charset="0"/>
                <a:ea typeface="Verdana" pitchFamily="34" charset="0"/>
                <a:cs typeface="Verdana" pitchFamily="34" charset="0"/>
              </a:rPr>
              <a:t>strengths </a:t>
            </a:r>
            <a:r>
              <a:rPr lang="en-US" sz="2800" dirty="0" err="1" smtClean="0">
                <a:solidFill>
                  <a:schemeClr val="tx1">
                    <a:lumMod val="65000"/>
                    <a:lumOff val="35000"/>
                  </a:schemeClr>
                </a:solidFill>
                <a:latin typeface="Verdana" pitchFamily="34" charset="0"/>
                <a:ea typeface="Verdana" pitchFamily="34" charset="0"/>
                <a:cs typeface="Verdana" pitchFamily="34" charset="0"/>
              </a:rPr>
              <a:t>vs</a:t>
            </a:r>
            <a:r>
              <a:rPr lang="en-US" sz="2800" dirty="0" smtClean="0">
                <a:solidFill>
                  <a:prstClr val="black"/>
                </a:solidFill>
              </a:rPr>
              <a:t> </a:t>
            </a:r>
            <a:r>
              <a:rPr lang="en-US" sz="2800" b="1" dirty="0" smtClean="0">
                <a:solidFill>
                  <a:schemeClr val="accent1">
                    <a:lumMod val="75000"/>
                  </a:schemeClr>
                </a:solidFill>
              </a:rPr>
              <a:t>Nordic countries</a:t>
            </a:r>
            <a:endParaRPr lang="en-US" sz="1500" dirty="0">
              <a:solidFill>
                <a:schemeClr val="accent1">
                  <a:lumMod val="75000"/>
                </a:schemeClr>
              </a:solidFill>
            </a:endParaRPr>
          </a:p>
        </p:txBody>
      </p:sp>
      <p:sp>
        <p:nvSpPr>
          <p:cNvPr id="2" name="Pladsholder til diasnummer 1"/>
          <p:cNvSpPr>
            <a:spLocks noGrp="1"/>
          </p:cNvSpPr>
          <p:nvPr>
            <p:ph type="sldNum" sz="quarter" idx="12"/>
          </p:nvPr>
        </p:nvSpPr>
        <p:spPr/>
        <p:txBody>
          <a:bodyPr/>
          <a:lstStyle/>
          <a:p>
            <a:fld id="{F6DA14B8-52BB-436A-8F8A-4B712340EBE9}" type="slidenum">
              <a:rPr lang="da-DK" smtClean="0"/>
              <a:pPr/>
              <a:t>3</a:t>
            </a:fld>
            <a:endParaRPr lang="da-DK"/>
          </a:p>
        </p:txBody>
      </p:sp>
    </p:spTree>
    <p:extLst>
      <p:ext uri="{BB962C8B-B14F-4D97-AF65-F5344CB8AC3E}">
        <p14:creationId xmlns:p14="http://schemas.microsoft.com/office/powerpoint/2010/main" val="28634115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2845341869"/>
              </p:ext>
            </p:extLst>
          </p:nvPr>
        </p:nvGraphicFramePr>
        <p:xfrm>
          <a:off x="539552" y="884965"/>
          <a:ext cx="8424000" cy="40500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179512" y="87474"/>
            <a:ext cx="5628400" cy="523220"/>
          </a:xfrm>
          <a:prstGeom prst="rect">
            <a:avLst/>
          </a:prstGeom>
          <a:noFill/>
        </p:spPr>
        <p:txBody>
          <a:bodyPr wrap="none" rtlCol="0">
            <a:spAutoFit/>
          </a:bodyPr>
          <a:lstStyle/>
          <a:p>
            <a:r>
              <a:rPr lang="en-US" sz="2800" b="1" dirty="0">
                <a:solidFill>
                  <a:prstClr val="black"/>
                </a:solidFill>
              </a:rPr>
              <a:t>Iceland </a:t>
            </a:r>
            <a:r>
              <a:rPr lang="en-US" sz="2800" dirty="0" smtClean="0">
                <a:solidFill>
                  <a:prstClr val="black"/>
                </a:solidFill>
              </a:rPr>
              <a:t>strengths </a:t>
            </a:r>
            <a:r>
              <a:rPr lang="en-US" sz="2800" dirty="0" err="1" smtClean="0">
                <a:solidFill>
                  <a:prstClr val="black"/>
                </a:solidFill>
              </a:rPr>
              <a:t>vs</a:t>
            </a:r>
            <a:r>
              <a:rPr lang="en-US" sz="2800" dirty="0" smtClean="0">
                <a:solidFill>
                  <a:prstClr val="black"/>
                </a:solidFill>
              </a:rPr>
              <a:t> </a:t>
            </a:r>
            <a:r>
              <a:rPr lang="en-US" sz="2800" b="1" dirty="0" smtClean="0">
                <a:solidFill>
                  <a:srgbClr val="1F497D"/>
                </a:solidFill>
              </a:rPr>
              <a:t>TOP3 OECD</a:t>
            </a:r>
            <a:endParaRPr lang="en-US" sz="1500" dirty="0">
              <a:solidFill>
                <a:prstClr val="black"/>
              </a:solidFill>
            </a:endParaRPr>
          </a:p>
        </p:txBody>
      </p:sp>
      <p:sp>
        <p:nvSpPr>
          <p:cNvPr id="2" name="TextBox 1"/>
          <p:cNvSpPr txBox="1"/>
          <p:nvPr/>
        </p:nvSpPr>
        <p:spPr>
          <a:xfrm>
            <a:off x="4427985" y="897565"/>
            <a:ext cx="1419043" cy="276999"/>
          </a:xfrm>
          <a:prstGeom prst="rect">
            <a:avLst/>
          </a:prstGeom>
          <a:noFill/>
        </p:spPr>
        <p:txBody>
          <a:bodyPr wrap="none" rtlCol="0">
            <a:spAutoFit/>
          </a:bodyPr>
          <a:lstStyle/>
          <a:p>
            <a:r>
              <a:rPr lang="fi-FI" sz="1200" dirty="0" smtClean="0">
                <a:solidFill>
                  <a:schemeClr val="tx1">
                    <a:lumMod val="75000"/>
                    <a:lumOff val="25000"/>
                  </a:schemeClr>
                </a:solidFill>
                <a:latin typeface="Verdana" pitchFamily="34" charset="0"/>
                <a:ea typeface="Verdana" pitchFamily="34" charset="0"/>
                <a:cs typeface="Verdana" pitchFamily="34" charset="0"/>
              </a:rPr>
              <a:t>NOT AVAILABLE</a:t>
            </a:r>
            <a:endParaRPr lang="en-US" sz="1200" dirty="0">
              <a:solidFill>
                <a:schemeClr val="tx1">
                  <a:lumMod val="75000"/>
                  <a:lumOff val="25000"/>
                </a:schemeClr>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9386109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Framtíðarsýn</a:t>
            </a:r>
            <a:endParaRPr lang="is-IS" dirty="0"/>
          </a:p>
        </p:txBody>
      </p:sp>
      <p:sp>
        <p:nvSpPr>
          <p:cNvPr id="3" name="Content Placeholder 2"/>
          <p:cNvSpPr>
            <a:spLocks noGrp="1"/>
          </p:cNvSpPr>
          <p:nvPr>
            <p:ph idx="1"/>
          </p:nvPr>
        </p:nvSpPr>
        <p:spPr>
          <a:xfrm>
            <a:off x="467544" y="843558"/>
            <a:ext cx="8229600" cy="3394472"/>
          </a:xfrm>
        </p:spPr>
        <p:txBody>
          <a:bodyPr/>
          <a:lstStyle/>
          <a:p>
            <a:pPr marL="0" indent="0">
              <a:buNone/>
            </a:pPr>
            <a:r>
              <a:rPr lang="is-IS" sz="2400" b="1" i="1" dirty="0" smtClean="0"/>
              <a:t>Framtíðarsýn tækni- og hugverkaiðnaðar 2011</a:t>
            </a:r>
          </a:p>
          <a:p>
            <a:pPr marL="0" indent="0">
              <a:buNone/>
            </a:pPr>
            <a:endParaRPr lang="is-IS" sz="1200" dirty="0" smtClean="0"/>
          </a:p>
          <a:p>
            <a:r>
              <a:rPr lang="is-IS" sz="2000" dirty="0" smtClean="0"/>
              <a:t>Hugverkaiðnaður, grunnstoð í íslensku atvinnulífi</a:t>
            </a:r>
          </a:p>
          <a:p>
            <a:r>
              <a:rPr lang="is-IS" sz="2000" dirty="0" smtClean="0"/>
              <a:t>Aðlaðandi Ísland, miðstöð tækni- og hugverkaiðnaðar</a:t>
            </a:r>
          </a:p>
          <a:p>
            <a:r>
              <a:rPr lang="is-IS" sz="2000" dirty="0" smtClean="0"/>
              <a:t>Byggt </a:t>
            </a:r>
            <a:r>
              <a:rPr lang="is-IS" sz="2000" dirty="0"/>
              <a:t>á öflugum útflutningi og kröfum um sjálfbærni</a:t>
            </a:r>
            <a:endParaRPr lang="is-IS" sz="2000" dirty="0" smtClean="0"/>
          </a:p>
          <a:p>
            <a:endParaRPr lang="is-IS" sz="2000" dirty="0"/>
          </a:p>
          <a:p>
            <a:pPr marL="0" indent="0">
              <a:buNone/>
            </a:pPr>
            <a:r>
              <a:rPr lang="is-IS" sz="2400" b="1" i="1" dirty="0" smtClean="0"/>
              <a:t>Hvað þarf til?</a:t>
            </a:r>
          </a:p>
          <a:p>
            <a:pPr marL="0" indent="0">
              <a:buNone/>
            </a:pPr>
            <a:endParaRPr lang="is-IS" sz="1200" dirty="0" smtClean="0"/>
          </a:p>
          <a:p>
            <a:r>
              <a:rPr lang="is-IS" sz="2000" dirty="0" smtClean="0"/>
              <a:t>Nægt framboð af hæfu starfsfólki</a:t>
            </a:r>
          </a:p>
          <a:p>
            <a:r>
              <a:rPr lang="is-IS" sz="2000" dirty="0" smtClean="0"/>
              <a:t>Fyrirmyndar starfsumhverfi og stoðkerfi</a:t>
            </a:r>
          </a:p>
          <a:p>
            <a:r>
              <a:rPr lang="is-IS" sz="2000" dirty="0" smtClean="0"/>
              <a:t>Markvisst markaðsstarf (Inspired by Icelandic Innovation)</a:t>
            </a:r>
          </a:p>
          <a:p>
            <a:r>
              <a:rPr lang="is-IS" sz="2000" dirty="0" smtClean="0"/>
              <a:t>Fjármögnunarumhverfi í fremstu röð</a:t>
            </a:r>
            <a:endParaRPr lang="is-IS" sz="2000" dirty="0"/>
          </a:p>
        </p:txBody>
      </p:sp>
      <p:sp>
        <p:nvSpPr>
          <p:cNvPr id="4" name="Footer Placeholder 3"/>
          <p:cNvSpPr>
            <a:spLocks noGrp="1"/>
          </p:cNvSpPr>
          <p:nvPr>
            <p:ph type="ftr" sz="quarter" idx="11"/>
          </p:nvPr>
        </p:nvSpPr>
        <p:spPr/>
        <p:txBody>
          <a:bodyPr/>
          <a:lstStyle/>
          <a:p>
            <a:pPr>
              <a:defRPr/>
            </a:pPr>
            <a:r>
              <a:rPr lang="is-IS" dirty="0" smtClean="0"/>
              <a:t>Samtök iðnaðarins</a:t>
            </a:r>
            <a:endParaRPr lang="is-IS" dirty="0"/>
          </a:p>
        </p:txBody>
      </p:sp>
      <p:sp>
        <p:nvSpPr>
          <p:cNvPr id="5" name="Slide Number Placeholder 4"/>
          <p:cNvSpPr>
            <a:spLocks noGrp="1"/>
          </p:cNvSpPr>
          <p:nvPr>
            <p:ph type="sldNum" sz="quarter" idx="12"/>
          </p:nvPr>
        </p:nvSpPr>
        <p:spPr/>
        <p:txBody>
          <a:bodyPr/>
          <a:lstStyle/>
          <a:p>
            <a:pPr>
              <a:defRPr/>
            </a:pPr>
            <a:fld id="{9EDBD641-129A-4F2E-A4AA-A47B23336402}" type="slidenum">
              <a:rPr lang="en-US" smtClean="0"/>
              <a:pPr>
                <a:defRPr/>
              </a:pPr>
              <a:t>5</a:t>
            </a:fld>
            <a:endParaRPr lang="en-US"/>
          </a:p>
        </p:txBody>
      </p:sp>
    </p:spTree>
    <p:extLst>
      <p:ext uri="{BB962C8B-B14F-4D97-AF65-F5344CB8AC3E}">
        <p14:creationId xmlns:p14="http://schemas.microsoft.com/office/powerpoint/2010/main" val="9850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Tillaga um skattaafslátt</a:t>
            </a:r>
            <a:endParaRPr lang="is-IS" dirty="0"/>
          </a:p>
        </p:txBody>
      </p:sp>
      <p:sp>
        <p:nvSpPr>
          <p:cNvPr id="3" name="Content Placeholder 2"/>
          <p:cNvSpPr>
            <a:spLocks noGrp="1"/>
          </p:cNvSpPr>
          <p:nvPr>
            <p:ph idx="1"/>
          </p:nvPr>
        </p:nvSpPr>
        <p:spPr>
          <a:xfrm>
            <a:off x="457200" y="854912"/>
            <a:ext cx="8579296" cy="3589046"/>
          </a:xfrm>
        </p:spPr>
        <p:txBody>
          <a:bodyPr/>
          <a:lstStyle/>
          <a:p>
            <a:pPr marL="0" indent="0">
              <a:buNone/>
            </a:pPr>
            <a:r>
              <a:rPr lang="is-IS" sz="2300" dirty="0" smtClean="0"/>
              <a:t>Tilgangur:</a:t>
            </a:r>
          </a:p>
          <a:p>
            <a:pPr lvl="1"/>
            <a:r>
              <a:rPr lang="is-IS" sz="1680" dirty="0" smtClean="0"/>
              <a:t>Hvati fyrir einstaklinga að fjárfesta í nýsköpunarfyrirtækjum</a:t>
            </a:r>
          </a:p>
          <a:p>
            <a:pPr lvl="1"/>
            <a:r>
              <a:rPr lang="is-IS" sz="1680" dirty="0" smtClean="0"/>
              <a:t>Minnka fjárþörf </a:t>
            </a:r>
            <a:r>
              <a:rPr lang="is-IS" sz="1680" dirty="0" smtClean="0"/>
              <a:t>fyrirtækja</a:t>
            </a:r>
          </a:p>
          <a:p>
            <a:pPr lvl="1"/>
            <a:endParaRPr lang="is-IS" sz="1600" dirty="0" smtClean="0"/>
          </a:p>
          <a:p>
            <a:pPr marL="0" indent="0">
              <a:buNone/>
            </a:pPr>
            <a:r>
              <a:rPr lang="is-IS" sz="2300" dirty="0" smtClean="0"/>
              <a:t>Lýsing á tillögu:</a:t>
            </a:r>
          </a:p>
          <a:p>
            <a:pPr lvl="1"/>
            <a:r>
              <a:rPr lang="is-IS" sz="1680" dirty="0" smtClean="0"/>
              <a:t>Heimild til að draga kaupverð hlutabréfa frá skattskyldum tekjum</a:t>
            </a:r>
          </a:p>
          <a:p>
            <a:pPr lvl="1"/>
            <a:r>
              <a:rPr lang="is-IS" sz="1680" dirty="0" smtClean="0"/>
              <a:t>Fyrirtækin</a:t>
            </a:r>
            <a:r>
              <a:rPr lang="is-IS" sz="1680" dirty="0"/>
              <a:t>, sem fjárfest er </a:t>
            </a:r>
            <a:r>
              <a:rPr lang="is-IS" sz="1680" dirty="0" smtClean="0"/>
              <a:t>í </a:t>
            </a:r>
            <a:r>
              <a:rPr lang="is-IS" sz="1680" dirty="0"/>
              <a:t>þurfa að flokkast sem </a:t>
            </a:r>
            <a:r>
              <a:rPr lang="is-IS" sz="1680" dirty="0" smtClean="0"/>
              <a:t>lítil fyrirtæki </a:t>
            </a:r>
            <a:r>
              <a:rPr lang="is-IS" sz="1680" dirty="0"/>
              <a:t>samkvæmt skilgreiningu </a:t>
            </a:r>
            <a:r>
              <a:rPr lang="is-IS" sz="1680" dirty="0" smtClean="0"/>
              <a:t>ESB og </a:t>
            </a:r>
            <a:r>
              <a:rPr lang="is-IS" sz="1680" dirty="0"/>
              <a:t>ESA</a:t>
            </a:r>
          </a:p>
          <a:p>
            <a:pPr lvl="1"/>
            <a:r>
              <a:rPr lang="is-IS" sz="1680" dirty="0"/>
              <a:t>Meðalstór fyrirtæki (50-250 starfsmenn) geta einnig nýtt heimildina að fengnu sérstöku samþykki</a:t>
            </a:r>
          </a:p>
          <a:p>
            <a:pPr lvl="1"/>
            <a:r>
              <a:rPr lang="is-IS" sz="1680" dirty="0"/>
              <a:t>Heildarfjárhæð opinbers stuðnings til fyrirtækis takmarkast af skuldbindingum Íslands skv. samningnum um Evrópska efnahagssvæðið</a:t>
            </a:r>
          </a:p>
          <a:p>
            <a:pPr lvl="1"/>
            <a:r>
              <a:rPr lang="is-IS" sz="1680" dirty="0" smtClean="0"/>
              <a:t>Fyrirtæki </a:t>
            </a:r>
            <a:r>
              <a:rPr lang="is-IS" sz="1680" dirty="0"/>
              <a:t>hafi heimild til að greiða laun í formi hlutafjár</a:t>
            </a:r>
          </a:p>
          <a:p>
            <a:endParaRPr lang="is-IS" dirty="0"/>
          </a:p>
        </p:txBody>
      </p:sp>
      <p:sp>
        <p:nvSpPr>
          <p:cNvPr id="4" name="Footer Placeholder 3"/>
          <p:cNvSpPr>
            <a:spLocks noGrp="1"/>
          </p:cNvSpPr>
          <p:nvPr>
            <p:ph type="ftr" sz="quarter" idx="11"/>
          </p:nvPr>
        </p:nvSpPr>
        <p:spPr/>
        <p:txBody>
          <a:bodyPr/>
          <a:lstStyle/>
          <a:p>
            <a:pPr>
              <a:defRPr/>
            </a:pPr>
            <a:r>
              <a:rPr lang="en-US" dirty="0" err="1" smtClean="0"/>
              <a:t>Samtök</a:t>
            </a:r>
            <a:r>
              <a:rPr lang="en-US" dirty="0" smtClean="0"/>
              <a:t> </a:t>
            </a:r>
            <a:r>
              <a:rPr lang="en-US" dirty="0" err="1" smtClean="0"/>
              <a:t>iðnaðarins</a:t>
            </a:r>
            <a:endParaRPr lang="en-US" dirty="0"/>
          </a:p>
        </p:txBody>
      </p:sp>
      <p:sp>
        <p:nvSpPr>
          <p:cNvPr id="5" name="Slide Number Placeholder 4"/>
          <p:cNvSpPr>
            <a:spLocks noGrp="1"/>
          </p:cNvSpPr>
          <p:nvPr>
            <p:ph type="sldNum" sz="quarter" idx="12"/>
          </p:nvPr>
        </p:nvSpPr>
        <p:spPr/>
        <p:txBody>
          <a:bodyPr/>
          <a:lstStyle/>
          <a:p>
            <a:pPr>
              <a:defRPr/>
            </a:pPr>
            <a:fld id="{9EDBD641-129A-4F2E-A4AA-A47B23336402}" type="slidenum">
              <a:rPr lang="en-US" smtClean="0"/>
              <a:pPr>
                <a:defRPr/>
              </a:pPr>
              <a:t>6</a:t>
            </a:fld>
            <a:endParaRPr lang="en-US"/>
          </a:p>
        </p:txBody>
      </p:sp>
    </p:spTree>
    <p:extLst>
      <p:ext uri="{BB962C8B-B14F-4D97-AF65-F5344CB8AC3E}">
        <p14:creationId xmlns:p14="http://schemas.microsoft.com/office/powerpoint/2010/main" val="41231326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s-IS" dirty="0" smtClean="0"/>
              <a:t>Ávinningur</a:t>
            </a:r>
            <a:endParaRPr lang="is-IS" dirty="0"/>
          </a:p>
        </p:txBody>
      </p:sp>
      <p:sp>
        <p:nvSpPr>
          <p:cNvPr id="3" name="Content Placeholder 2"/>
          <p:cNvSpPr>
            <a:spLocks noGrp="1"/>
          </p:cNvSpPr>
          <p:nvPr>
            <p:ph idx="1"/>
          </p:nvPr>
        </p:nvSpPr>
        <p:spPr/>
        <p:txBody>
          <a:bodyPr/>
          <a:lstStyle/>
          <a:p>
            <a:pPr marL="0" indent="0">
              <a:buNone/>
            </a:pPr>
            <a:endParaRPr lang="is-IS" dirty="0" smtClean="0"/>
          </a:p>
          <a:p>
            <a:r>
              <a:rPr lang="is-IS" sz="2400" dirty="0" smtClean="0"/>
              <a:t>Betri </a:t>
            </a:r>
            <a:r>
              <a:rPr lang="is-IS" sz="2400" dirty="0"/>
              <a:t>samkeppnisstaða, þekkingaruppbygging og fjölbreyttara </a:t>
            </a:r>
            <a:r>
              <a:rPr lang="is-IS" sz="2400" dirty="0" smtClean="0"/>
              <a:t>atvinnulíf</a:t>
            </a:r>
          </a:p>
          <a:p>
            <a:pPr marL="0" indent="0">
              <a:buNone/>
            </a:pPr>
            <a:endParaRPr lang="is-IS" sz="2400" dirty="0" smtClean="0"/>
          </a:p>
          <a:p>
            <a:r>
              <a:rPr lang="is-IS" sz="2400" dirty="0" smtClean="0"/>
              <a:t>Fjárfesting í verðmætasköpun og hagvexti framtíðarinnar</a:t>
            </a:r>
          </a:p>
          <a:p>
            <a:endParaRPr lang="is-IS" dirty="0"/>
          </a:p>
          <a:p>
            <a:endParaRPr lang="is-IS" dirty="0"/>
          </a:p>
        </p:txBody>
      </p:sp>
      <p:sp>
        <p:nvSpPr>
          <p:cNvPr id="4" name="Footer Placeholder 3"/>
          <p:cNvSpPr>
            <a:spLocks noGrp="1"/>
          </p:cNvSpPr>
          <p:nvPr>
            <p:ph type="ftr" sz="quarter" idx="11"/>
          </p:nvPr>
        </p:nvSpPr>
        <p:spPr/>
        <p:txBody>
          <a:bodyPr/>
          <a:lstStyle/>
          <a:p>
            <a:pPr>
              <a:defRPr/>
            </a:pPr>
            <a:r>
              <a:rPr lang="en-US" smtClean="0"/>
              <a:t>Samtök iðnaðarins</a:t>
            </a:r>
            <a:endParaRPr lang="en-US"/>
          </a:p>
        </p:txBody>
      </p:sp>
      <p:sp>
        <p:nvSpPr>
          <p:cNvPr id="5" name="Slide Number Placeholder 4"/>
          <p:cNvSpPr>
            <a:spLocks noGrp="1"/>
          </p:cNvSpPr>
          <p:nvPr>
            <p:ph type="sldNum" sz="quarter" idx="12"/>
          </p:nvPr>
        </p:nvSpPr>
        <p:spPr/>
        <p:txBody>
          <a:bodyPr/>
          <a:lstStyle/>
          <a:p>
            <a:pPr>
              <a:defRPr/>
            </a:pPr>
            <a:fld id="{9EDBD641-129A-4F2E-A4AA-A47B23336402}" type="slidenum">
              <a:rPr lang="en-US" smtClean="0"/>
              <a:pPr>
                <a:defRPr/>
              </a:pPr>
              <a:t>7</a:t>
            </a:fld>
            <a:endParaRPr lang="en-US"/>
          </a:p>
        </p:txBody>
      </p:sp>
    </p:spTree>
    <p:extLst>
      <p:ext uri="{BB962C8B-B14F-4D97-AF65-F5344CB8AC3E}">
        <p14:creationId xmlns:p14="http://schemas.microsoft.com/office/powerpoint/2010/main" val="3170024835"/>
      </p:ext>
    </p:extLst>
  </p:cSld>
  <p:clrMapOvr>
    <a:masterClrMapping/>
  </p:clrMapOvr>
  <p:timing>
    <p:tnLst>
      <p:par>
        <p:cTn id="1" dur="indefinite" restart="never" nodeType="tmRoot"/>
      </p:par>
    </p:tnLst>
  </p:timing>
</p:sld>
</file>

<file path=ppt/theme/theme1.xml><?xml version="1.0" encoding="utf-8"?>
<a:theme xmlns:a="http://schemas.openxmlformats.org/drawingml/2006/main" name="si">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Template>
  <TotalTime>51227</TotalTime>
  <Words>846</Words>
  <Application>Microsoft Office PowerPoint</Application>
  <PresentationFormat>On-screen Show (16:9)</PresentationFormat>
  <Paragraphs>76</Paragraphs>
  <Slides>7</Slides>
  <Notes>5</Notes>
  <HiddenSlides>0</HiddenSlides>
  <MMClips>0</MMClips>
  <ScaleCrop>false</ScaleCrop>
  <HeadingPairs>
    <vt:vector size="4" baseType="variant">
      <vt:variant>
        <vt:lpstr>Theme</vt:lpstr>
      </vt:variant>
      <vt:variant>
        <vt:i4>3</vt:i4>
      </vt:variant>
      <vt:variant>
        <vt:lpstr>Slide Titles</vt:lpstr>
      </vt:variant>
      <vt:variant>
        <vt:i4>7</vt:i4>
      </vt:variant>
    </vt:vector>
  </HeadingPairs>
  <TitlesOfParts>
    <vt:vector size="10" baseType="lpstr">
      <vt:lpstr>si</vt:lpstr>
      <vt:lpstr>Custom Design</vt:lpstr>
      <vt:lpstr>1_Office Theme</vt:lpstr>
      <vt:lpstr>Tillaga um skattaafslátt vegna hlutabréfakaupa í nýsköpunarfyrirtækjum</vt:lpstr>
      <vt:lpstr>Við viljum vera samkeppnishæf</vt:lpstr>
      <vt:lpstr>PowerPoint Presentation</vt:lpstr>
      <vt:lpstr>PowerPoint Presentation</vt:lpstr>
      <vt:lpstr>Framtíðarsýn</vt:lpstr>
      <vt:lpstr>Tillaga um skattaafslátt</vt:lpstr>
      <vt:lpstr>Ávinningur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RÆKTUN EÐA RÁNYRKJA</dc:title>
  <dc:creator>svana@stiki.eu</dc:creator>
  <cp:lastModifiedBy>Silfurberg1</cp:lastModifiedBy>
  <cp:revision>4465</cp:revision>
  <dcterms:created xsi:type="dcterms:W3CDTF">2008-10-13T12:53:17Z</dcterms:created>
  <dcterms:modified xsi:type="dcterms:W3CDTF">2012-11-09T07:56:03Z</dcterms:modified>
</cp:coreProperties>
</file>