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3" r:id="rId16"/>
    <p:sldId id="270" r:id="rId17"/>
    <p:sldId id="272" r:id="rId18"/>
  </p:sldIdLst>
  <p:sldSz cx="9144000" cy="5143500" type="screen16x9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0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27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6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97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2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99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4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1079504" y="400050"/>
            <a:ext cx="2501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s-IS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Gill Sans"/>
                <a:cs typeface="Gill Sans"/>
              </a:rPr>
              <a:t>Aðalfundur 2012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303498"/>
            <a:ext cx="57606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5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6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1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4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5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7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1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D11E-DBA5-44B5-BF59-4696C46B71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8AE6-0897-4E43-9632-BD4AE5D91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FB1A-28BB-46D6-B34A-9D4488E834CD}" type="datetimeFigureOut">
              <a:rPr lang="is-IS">
                <a:solidFill>
                  <a:prstClr val="black">
                    <a:tint val="75000"/>
                  </a:prstClr>
                </a:solidFill>
              </a:rPr>
              <a:pPr/>
              <a:t>9.11.2012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E74A-85F9-48FC-8659-28DBD2D124BA}" type="slidenum">
              <a:rPr lang="is-I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1799431" y="3022253"/>
            <a:ext cx="554513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s-IS" sz="2300" dirty="0">
                <a:solidFill>
                  <a:srgbClr val="F79646">
                    <a:lumMod val="75000"/>
                  </a:srgbClr>
                </a:solidFill>
                <a:latin typeface="Gill Sans"/>
                <a:cs typeface="Gill Sans"/>
              </a:rPr>
              <a:t>Margrét Kristmannsdóttir</a:t>
            </a:r>
          </a:p>
          <a:p>
            <a:pPr algn="ctr"/>
            <a:r>
              <a:rPr lang="is-I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Gill Sans"/>
                <a:cs typeface="Gill Sans"/>
              </a:rPr>
              <a:t>Formaður Samtaka verslunar og þjónustu</a:t>
            </a:r>
          </a:p>
          <a:p>
            <a:pPr algn="ctr"/>
            <a:endParaRPr lang="is-IS" dirty="0">
              <a:solidFill>
                <a:srgbClr val="404040"/>
              </a:solidFill>
              <a:latin typeface="Gill Sans"/>
              <a:cs typeface="Gill Sans"/>
            </a:endParaRPr>
          </a:p>
          <a:p>
            <a:pPr algn="ctr"/>
            <a:endParaRPr lang="is-IS" dirty="0">
              <a:solidFill>
                <a:srgbClr val="404040"/>
              </a:solidFill>
              <a:latin typeface="Gill Sans"/>
              <a:cs typeface="Gill Sans"/>
            </a:endParaRPr>
          </a:p>
        </p:txBody>
      </p:sp>
      <p:pic>
        <p:nvPicPr>
          <p:cNvPr id="2055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04617"/>
            <a:ext cx="2743200" cy="9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828800" y="2450753"/>
            <a:ext cx="55451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s-IS" sz="3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ill Sans"/>
                <a:cs typeface="Gill Sans"/>
              </a:rPr>
              <a:t>SKATTAFUNDUR  2012</a:t>
            </a:r>
            <a:endParaRPr lang="is-IS" sz="3000" dirty="0">
              <a:solidFill>
                <a:prstClr val="black">
                  <a:lumMod val="75000"/>
                  <a:lumOff val="25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3128" y="1329612"/>
            <a:ext cx="792088" cy="6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HVER ER STAÐAN Í MATVÆLAHÓPNUM?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894"/>
            <a:ext cx="6400800" cy="361206"/>
          </a:xfrm>
        </p:spPr>
        <p:txBody>
          <a:bodyPr>
            <a:normAutofit fontScale="70000" lnSpcReduction="20000"/>
          </a:bodyPr>
          <a:lstStyle/>
          <a:p>
            <a:endParaRPr lang="is-I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918097"/>
            <a:ext cx="3176501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VÖRUGJÖLD Á MATVÆLI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15666"/>
            <a:ext cx="6400800" cy="2413434"/>
          </a:xfrm>
        </p:spPr>
        <p:txBody>
          <a:bodyPr>
            <a:normAutofit/>
          </a:bodyPr>
          <a:lstStyle/>
          <a:p>
            <a:pPr algn="l"/>
            <a:r>
              <a:rPr lang="is-IS" sz="3600" b="1" i="1" dirty="0" smtClean="0">
                <a:solidFill>
                  <a:schemeClr val="tx1"/>
                </a:solidFill>
              </a:rPr>
              <a:t>Upphaflega tillagan:</a:t>
            </a:r>
          </a:p>
          <a:p>
            <a:pPr algn="l"/>
            <a:endParaRPr lang="is-IS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.......á öll </a:t>
            </a: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matvæli sem innihalda sykur </a:t>
            </a: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kemur sérstakur skattur </a:t>
            </a: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– líka </a:t>
            </a: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á sykraðar mjólkurvörur</a:t>
            </a:r>
            <a:endParaRPr lang="is-I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7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HVER ER STAÐAN Í DAG?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7684"/>
            <a:ext cx="6400800" cy="225141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H</a:t>
            </a: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ækka á vörugjöld </a:t>
            </a: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á allan innflutning sem nú </a:t>
            </a:r>
            <a:r>
              <a:rPr lang="is-IS" u="sng" dirty="0">
                <a:solidFill>
                  <a:schemeClr val="tx1"/>
                </a:solidFill>
                <a:ea typeface="Calibri"/>
                <a:cs typeface="Times New Roman"/>
              </a:rPr>
              <a:t>þegar</a:t>
            </a: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 ber vörugjöld</a:t>
            </a: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Landbúnaðarvörurnar sleppa </a:t>
            </a: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sem </a:t>
            </a: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fyrr.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Vörugjöld sett á </a:t>
            </a: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vörur sem innihalda sætuefni</a:t>
            </a:r>
            <a:endParaRPr lang="is-I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486054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ER ÞETTA BOÐLEGT ?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403648" y="4191930"/>
            <a:ext cx="6400800" cy="216024"/>
          </a:xfrm>
        </p:spPr>
        <p:txBody>
          <a:bodyPr>
            <a:noAutofit/>
          </a:bodyPr>
          <a:lstStyle/>
          <a:p>
            <a:pPr algn="l"/>
            <a:r>
              <a:rPr lang="is-IS" sz="1800" b="1" dirty="0" smtClean="0">
                <a:solidFill>
                  <a:schemeClr val="tx1"/>
                </a:solidFill>
              </a:rPr>
              <a:t>          </a:t>
            </a:r>
            <a:r>
              <a:rPr lang="is-IS" sz="1800" b="1" i="1" u="sng" dirty="0" smtClean="0">
                <a:solidFill>
                  <a:schemeClr val="tx1"/>
                </a:solidFill>
              </a:rPr>
              <a:t> ÁN </a:t>
            </a:r>
            <a:r>
              <a:rPr lang="is-IS" sz="1800" b="1" dirty="0" smtClean="0">
                <a:solidFill>
                  <a:schemeClr val="tx1"/>
                </a:solidFill>
              </a:rPr>
              <a:t>VÖRUGJALDA                           </a:t>
            </a:r>
            <a:r>
              <a:rPr lang="is-IS" sz="1800" b="1" i="1" u="sng" dirty="0" smtClean="0">
                <a:solidFill>
                  <a:schemeClr val="tx1"/>
                </a:solidFill>
              </a:rPr>
              <a:t>MEÐ</a:t>
            </a:r>
            <a:r>
              <a:rPr lang="is-IS" sz="1800" b="1" dirty="0" smtClean="0">
                <a:solidFill>
                  <a:schemeClr val="tx1"/>
                </a:solidFill>
              </a:rPr>
              <a:t> VÖRUGJÖLDUM</a:t>
            </a:r>
            <a:endParaRPr lang="is-I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44811"/>
            <a:ext cx="1441856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7477"/>
            <a:ext cx="1071880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79" y="2702486"/>
            <a:ext cx="144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01" y="2679762"/>
            <a:ext cx="1093952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5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486054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MARKMIÐ STARFSHÓPSINS VAR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403648" y="1707654"/>
            <a:ext cx="6400800" cy="2700300"/>
          </a:xfrm>
        </p:spPr>
        <p:txBody>
          <a:bodyPr>
            <a:noAutofit/>
          </a:bodyPr>
          <a:lstStyle/>
          <a:p>
            <a:pPr algn="l"/>
            <a:r>
              <a:rPr lang="is-IS" b="1" dirty="0" smtClean="0">
                <a:solidFill>
                  <a:schemeClr val="tx1"/>
                </a:solidFill>
              </a:rPr>
              <a:t>.......að </a:t>
            </a:r>
            <a:r>
              <a:rPr lang="is-IS" dirty="0" smtClean="0">
                <a:solidFill>
                  <a:schemeClr val="tx1"/>
                </a:solidFill>
                <a:ea typeface="Calibri"/>
                <a:cs typeface="Times New Roman"/>
              </a:rPr>
              <a:t>tryggja </a:t>
            </a:r>
            <a:r>
              <a:rPr lang="is-IS" dirty="0">
                <a:solidFill>
                  <a:schemeClr val="tx1"/>
                </a:solidFill>
                <a:ea typeface="Calibri"/>
                <a:cs typeface="Times New Roman"/>
              </a:rPr>
              <a:t>að fyrirkomulag vörugjaldskerfisins yrði  </a:t>
            </a:r>
            <a:r>
              <a:rPr lang="is-IS" b="1" dirty="0">
                <a:solidFill>
                  <a:schemeClr val="tx1"/>
                </a:solidFill>
                <a:ea typeface="Calibri"/>
                <a:cs typeface="Times New Roman"/>
              </a:rPr>
              <a:t>einfaldara, samræmt, skilvirkt </a:t>
            </a:r>
            <a:r>
              <a:rPr lang="is-IS" b="1" dirty="0" smtClean="0">
                <a:solidFill>
                  <a:schemeClr val="tx1"/>
                </a:solidFill>
                <a:ea typeface="Calibri"/>
                <a:cs typeface="Times New Roman"/>
              </a:rPr>
              <a:t>og </a:t>
            </a:r>
            <a:r>
              <a:rPr lang="is-IS" b="1" dirty="0">
                <a:solidFill>
                  <a:schemeClr val="tx1"/>
                </a:solidFill>
                <a:ea typeface="Calibri"/>
                <a:cs typeface="Times New Roman"/>
              </a:rPr>
              <a:t>hlutlaust </a:t>
            </a:r>
            <a:endParaRPr lang="is-IS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is-I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65816"/>
            <a:ext cx="2143125" cy="16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4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MUN RÍKISMEGRUNARKÚRINN</a:t>
            </a:r>
            <a:r>
              <a:rPr lang="is-IS" sz="3200" b="1" u="sng" dirty="0">
                <a:solidFill>
                  <a:prstClr val="black"/>
                </a:solidFill>
              </a:rPr>
              <a:t> </a:t>
            </a:r>
            <a:r>
              <a:rPr lang="is-IS" sz="3200" b="1" u="sng" dirty="0" smtClean="0">
                <a:solidFill>
                  <a:prstClr val="black"/>
                </a:solidFill>
              </a:rPr>
              <a:t>VIRKA ?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69672"/>
            <a:ext cx="8352928" cy="2413434"/>
          </a:xfrm>
        </p:spPr>
        <p:txBody>
          <a:bodyPr>
            <a:normAutofit/>
          </a:bodyPr>
          <a:lstStyle/>
          <a:p>
            <a:pPr algn="l"/>
            <a:endParaRPr lang="is-I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902836"/>
            <a:ext cx="419612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63738"/>
            <a:ext cx="340866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ERTU Á LEIÐ TIL ÚTLANDA ?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894"/>
            <a:ext cx="6400800" cy="361206"/>
          </a:xfrm>
        </p:spPr>
        <p:txBody>
          <a:bodyPr>
            <a:normAutofit fontScale="92500" lnSpcReduction="20000"/>
          </a:bodyPr>
          <a:lstStyle/>
          <a:p>
            <a:endParaRPr lang="is-I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mk\Downloads\thad_borgar_sig_bad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765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9583"/>
            <a:ext cx="7772400" cy="1188131"/>
          </a:xfrm>
        </p:spPr>
        <p:txBody>
          <a:bodyPr/>
          <a:lstStyle/>
          <a:p>
            <a:r>
              <a:rPr lang="is-IS" b="1" dirty="0" smtClean="0"/>
              <a:t> </a:t>
            </a:r>
            <a:r>
              <a:rPr lang="is-IS" b="1" u="sng" dirty="0" smtClean="0"/>
              <a:t>HVAÐ BIÐJUM VIÐ UM?</a:t>
            </a:r>
            <a:endParaRPr lang="is-I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355726"/>
            <a:ext cx="6768752" cy="1800504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is-IS" b="1" dirty="0" smtClean="0">
                <a:solidFill>
                  <a:schemeClr val="tx1"/>
                </a:solidFill>
                <a:ea typeface="Calibri"/>
                <a:cs typeface="Times New Roman"/>
              </a:rPr>
              <a:t>.....að </a:t>
            </a:r>
            <a:r>
              <a:rPr lang="is-IS" b="1" dirty="0">
                <a:solidFill>
                  <a:schemeClr val="tx1"/>
                </a:solidFill>
                <a:ea typeface="Calibri"/>
                <a:cs typeface="Times New Roman"/>
              </a:rPr>
              <a:t>rekstrarumhverfi </a:t>
            </a:r>
            <a:r>
              <a:rPr lang="is-IS" b="1" dirty="0" smtClean="0">
                <a:solidFill>
                  <a:schemeClr val="tx1"/>
                </a:solidFill>
                <a:ea typeface="Calibri"/>
                <a:cs typeface="Times New Roman"/>
              </a:rPr>
              <a:t>íslenskrar verslunar verði samkeppnishæft </a:t>
            </a:r>
            <a:r>
              <a:rPr lang="is-IS" b="1" dirty="0">
                <a:solidFill>
                  <a:schemeClr val="tx1"/>
                </a:solidFill>
                <a:ea typeface="Calibri"/>
                <a:cs typeface="Times New Roman"/>
              </a:rPr>
              <a:t>við það sem verslun í </a:t>
            </a:r>
            <a:r>
              <a:rPr lang="is-IS" b="1" dirty="0" smtClean="0">
                <a:solidFill>
                  <a:schemeClr val="tx1"/>
                </a:solidFill>
                <a:ea typeface="Calibri"/>
                <a:cs typeface="Times New Roman"/>
              </a:rPr>
              <a:t>nágrannalöndum býr við. </a:t>
            </a:r>
          </a:p>
          <a:p>
            <a:endParaRPr lang="is-IS" sz="21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r>
              <a:rPr lang="is-IS" sz="3900" b="1" i="1" dirty="0" smtClean="0">
                <a:solidFill>
                  <a:schemeClr val="tx1"/>
                </a:solidFill>
                <a:cs typeface="Times New Roman"/>
              </a:rPr>
              <a:t>Engar sérkröfur. </a:t>
            </a:r>
            <a:endParaRPr lang="is-IS" sz="3900" b="1" i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4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96974"/>
            <a:ext cx="432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9552"/>
            <a:ext cx="3893174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94" y="3327834"/>
            <a:ext cx="240338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9" y="774046"/>
            <a:ext cx="288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84" y="593730"/>
            <a:ext cx="252346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057804"/>
            <a:ext cx="2672401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394046"/>
            <a:ext cx="286892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02986"/>
            <a:ext cx="3009900" cy="113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18" y="3750469"/>
            <a:ext cx="2247900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1968"/>
            <a:ext cx="7772400" cy="2088371"/>
          </a:xfrm>
        </p:spPr>
        <p:txBody>
          <a:bodyPr/>
          <a:lstStyle/>
          <a:p>
            <a:r>
              <a:rPr lang="is-IS" b="1" u="sng" dirty="0" smtClean="0"/>
              <a:t>EIGUM VIÐ TALSMANN ?</a:t>
            </a:r>
            <a:endParaRPr lang="is-I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517744"/>
            <a:ext cx="415828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8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1571"/>
            <a:ext cx="7772400" cy="1748768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LÆKKUN VÖRUVERÐS -</a:t>
            </a:r>
            <a:br>
              <a:rPr lang="is-IS" sz="3200" b="1" u="sng" dirty="0" smtClean="0">
                <a:solidFill>
                  <a:prstClr val="black"/>
                </a:solidFill>
              </a:rPr>
            </a:br>
            <a:r>
              <a:rPr lang="is-IS" sz="3200" b="1" u="sng" dirty="0" smtClean="0">
                <a:solidFill>
                  <a:prstClr val="black"/>
                </a:solidFill>
              </a:rPr>
              <a:t>ERUM VIÐ EKKI BANDAMENN ?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90" y="2819677"/>
            <a:ext cx="2143125" cy="16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4" y="2948348"/>
            <a:ext cx="3958621" cy="1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TVÍTOLLUN Á FATNAÐI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7894"/>
            <a:ext cx="6400800" cy="36120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s-IS" b="1" dirty="0" smtClean="0">
                <a:solidFill>
                  <a:schemeClr val="tx1"/>
                </a:solidFill>
              </a:rPr>
              <a:t>2 * 15% TOLLUR</a:t>
            </a:r>
          </a:p>
          <a:p>
            <a:endParaRPr lang="is-I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91" y="3003798"/>
            <a:ext cx="3407876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6" y="1869672"/>
            <a:ext cx="3738913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VÖRUGJÖLD OG RÍKISSJÓÐUR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15666"/>
            <a:ext cx="7848872" cy="306150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s-IS" sz="3600" b="1" dirty="0" smtClean="0">
                <a:solidFill>
                  <a:schemeClr val="tx1"/>
                </a:solidFill>
              </a:rPr>
              <a:t>Matvæli				3 milljarðar</a:t>
            </a:r>
          </a:p>
          <a:p>
            <a:pPr algn="l"/>
            <a:endParaRPr lang="is-IS" sz="3600" b="1" dirty="0">
              <a:solidFill>
                <a:schemeClr val="tx1"/>
              </a:solidFill>
            </a:endParaRPr>
          </a:p>
          <a:p>
            <a:pPr algn="l"/>
            <a:r>
              <a:rPr lang="is-IS" sz="3600" b="1" dirty="0" smtClean="0">
                <a:solidFill>
                  <a:schemeClr val="tx1"/>
                </a:solidFill>
              </a:rPr>
              <a:t>Vörur				4 milljarðar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s-IS" sz="1800" b="1" dirty="0" smtClean="0">
                <a:solidFill>
                  <a:schemeClr val="tx1"/>
                </a:solidFill>
              </a:rPr>
              <a:t>Byggingarvörur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s-IS" sz="1800" b="1" dirty="0" smtClean="0">
                <a:solidFill>
                  <a:schemeClr val="tx1"/>
                </a:solidFill>
              </a:rPr>
              <a:t>Ljós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s-IS" sz="1800" b="1" dirty="0" smtClean="0">
                <a:solidFill>
                  <a:schemeClr val="tx1"/>
                </a:solidFill>
              </a:rPr>
              <a:t>Hreinlætistæki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s-IS" sz="1800" b="1" dirty="0" smtClean="0">
                <a:solidFill>
                  <a:schemeClr val="tx1"/>
                </a:solidFill>
              </a:rPr>
              <a:t>Stærri raftæki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s-IS" sz="1800" b="1" dirty="0" smtClean="0">
                <a:solidFill>
                  <a:schemeClr val="tx1"/>
                </a:solidFill>
              </a:rPr>
              <a:t>Bílavarahlutir o.fl.</a:t>
            </a: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9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425" y="789553"/>
            <a:ext cx="7772400" cy="702077"/>
          </a:xfrm>
        </p:spPr>
        <p:txBody>
          <a:bodyPr>
            <a:normAutofit/>
          </a:bodyPr>
          <a:lstStyle/>
          <a:p>
            <a:r>
              <a:rPr lang="is-IS" sz="3200" b="1" u="sng" dirty="0" smtClean="0">
                <a:solidFill>
                  <a:prstClr val="black"/>
                </a:solidFill>
              </a:rPr>
              <a:t>LANGÞRÁÐAR LEIÐRÉTTINGAR</a:t>
            </a:r>
            <a:endParaRPr lang="is-I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05876"/>
            <a:ext cx="7848872" cy="1171296"/>
          </a:xfrm>
        </p:spPr>
        <p:txBody>
          <a:bodyPr>
            <a:normAutofit/>
          </a:bodyPr>
          <a:lstStyle/>
          <a:p>
            <a:r>
              <a:rPr lang="is-IS" sz="1800" b="1" dirty="0" smtClean="0">
                <a:solidFill>
                  <a:schemeClr val="tx1"/>
                </a:solidFill>
              </a:rPr>
              <a:t>Vöfflujárn og samlokugrill =  </a:t>
            </a:r>
            <a:r>
              <a:rPr lang="is-IS" sz="2400" b="1" u="sng" dirty="0" smtClean="0">
                <a:solidFill>
                  <a:schemeClr val="tx1"/>
                </a:solidFill>
              </a:rPr>
              <a:t>bæði</a:t>
            </a:r>
            <a:r>
              <a:rPr lang="is-IS" sz="1800" b="1" dirty="0" smtClean="0">
                <a:solidFill>
                  <a:schemeClr val="tx1"/>
                </a:solidFill>
              </a:rPr>
              <a:t>  án vörugjalda frá 1. janúar 2013</a:t>
            </a:r>
          </a:p>
          <a:p>
            <a:pPr algn="l"/>
            <a:endParaRPr lang="is-IS" sz="16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10" descr="svth-logo-nytt_03_-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7" y="-9032"/>
            <a:ext cx="1821962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761660"/>
            <a:ext cx="2390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70410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160</Words>
  <Application>Microsoft Office PowerPoint</Application>
  <PresentationFormat>On-screen Show (16:9)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2_Office Theme</vt:lpstr>
      <vt:lpstr>1_Office Theme</vt:lpstr>
      <vt:lpstr>PowerPoint Presentation</vt:lpstr>
      <vt:lpstr> HVAÐ BIÐJUM VIÐ UM?</vt:lpstr>
      <vt:lpstr>PowerPoint Presentation</vt:lpstr>
      <vt:lpstr>PowerPoint Presentation</vt:lpstr>
      <vt:lpstr>EIGUM VIÐ TALSMANN ?</vt:lpstr>
      <vt:lpstr>LÆKKUN VÖRUVERÐS - ERUM VIÐ EKKI BANDAMENN ?</vt:lpstr>
      <vt:lpstr>TVÍTOLLUN Á FATNAÐI</vt:lpstr>
      <vt:lpstr>VÖRUGJÖLD OG RÍKISSJÓÐUR</vt:lpstr>
      <vt:lpstr>LANGÞRÁÐAR LEIÐRÉTTINGAR</vt:lpstr>
      <vt:lpstr>HVER ER STAÐAN Í MATVÆLAHÓPNUM?</vt:lpstr>
      <vt:lpstr>VÖRUGJÖLD Á MATVÆLI</vt:lpstr>
      <vt:lpstr>HVER ER STAÐAN Í DAG?</vt:lpstr>
      <vt:lpstr>ER ÞETTA BOÐLEGT ?</vt:lpstr>
      <vt:lpstr>MARKMIÐ STARFSHÓPSINS VAR</vt:lpstr>
      <vt:lpstr>MUN RÍKISMEGRUNARKÚRINN VIRKA ?</vt:lpstr>
      <vt:lpstr>ERTU Á LEIÐ TIL ÚTLANDA ?</vt:lpstr>
    </vt:vector>
  </TitlesOfParts>
  <Company>Pfaff 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Margrét Kristmannsdóttir</dc:creator>
  <cp:lastModifiedBy>Silfurberg1</cp:lastModifiedBy>
  <cp:revision>11</cp:revision>
  <dcterms:created xsi:type="dcterms:W3CDTF">2012-11-08T15:24:41Z</dcterms:created>
  <dcterms:modified xsi:type="dcterms:W3CDTF">2012-11-09T07:51:33Z</dcterms:modified>
</cp:coreProperties>
</file>