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1" r:id="rId4"/>
    <p:sldId id="263" r:id="rId5"/>
    <p:sldId id="257" r:id="rId6"/>
    <p:sldId id="262" r:id="rId7"/>
    <p:sldId id="264" r:id="rId8"/>
    <p:sldId id="259" r:id="rId9"/>
    <p:sldId id="258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61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8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hannes.BORGARTUN35\Desktop\OECD%20-%20skatthlutf&#246;ll%201965-2009%20-%20Gill%20san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hannes.BORGARTUN35\Desktop\OECD%20-%20skatthlutf&#246;ll%201965-2009%20-%20Gill%20san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hannes.BORGARTUN35\Desktop\OECD%20-%20skatthlutf&#246;ll%201965-2009%20-%20Gill%20sans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Users\hannes.BORGARTUN35\Desktop\OECD%20-%20skatthlutf&#246;ll%201965-2009%20-%20Gill%20sans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C:\Users\hannes.BORGARTUN35\Desktop\OECD%20-%20skatthlutf&#246;ll%201965-2009%20-%20Gill%20sans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401655858400688E-2"/>
          <c:y val="8.5667781673762031E-2"/>
          <c:w val="0.9488622790172927"/>
          <c:h val="0.859108493785406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'OECD-1'!$A$46</c:f>
              <c:strCache>
                <c:ptCount val="1"/>
                <c:pt idx="0">
                  <c:v>Ísland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'OECD-1'!$B$45:$K$45</c:f>
              <c:numCache>
                <c:formatCode>General</c:formatCode>
                <c:ptCount val="10"/>
                <c:pt idx="0">
                  <c:v>1965</c:v>
                </c:pt>
                <c:pt idx="1">
                  <c:v>1970</c:v>
                </c:pt>
                <c:pt idx="2">
                  <c:v>1975</c:v>
                </c:pt>
                <c:pt idx="3">
                  <c:v>1980</c:v>
                </c:pt>
                <c:pt idx="4">
                  <c:v>1985</c:v>
                </c:pt>
                <c:pt idx="5">
                  <c:v>1990</c:v>
                </c:pt>
                <c:pt idx="6">
                  <c:v>1995</c:v>
                </c:pt>
                <c:pt idx="7">
                  <c:v>2000</c:v>
                </c:pt>
                <c:pt idx="8">
                  <c:v>2005</c:v>
                </c:pt>
                <c:pt idx="9">
                  <c:v>2009</c:v>
                </c:pt>
              </c:numCache>
            </c:numRef>
          </c:cat>
          <c:val>
            <c:numRef>
              <c:f>'OECD-1'!$B$46:$K$46</c:f>
              <c:numCache>
                <c:formatCode>0.0</c:formatCode>
                <c:ptCount val="10"/>
                <c:pt idx="0">
                  <c:v>26.2</c:v>
                </c:pt>
                <c:pt idx="1">
                  <c:v>27.36</c:v>
                </c:pt>
                <c:pt idx="2">
                  <c:v>29.95</c:v>
                </c:pt>
                <c:pt idx="3">
                  <c:v>29.6</c:v>
                </c:pt>
                <c:pt idx="4">
                  <c:v>28.17</c:v>
                </c:pt>
                <c:pt idx="5">
                  <c:v>30.94</c:v>
                </c:pt>
                <c:pt idx="6">
                  <c:v>31.18</c:v>
                </c:pt>
                <c:pt idx="7">
                  <c:v>37.22</c:v>
                </c:pt>
                <c:pt idx="8">
                  <c:v>40.64</c:v>
                </c:pt>
                <c:pt idx="9">
                  <c:v>34.1</c:v>
                </c:pt>
              </c:numCache>
            </c:numRef>
          </c:val>
        </c:ser>
        <c:ser>
          <c:idx val="1"/>
          <c:order val="1"/>
          <c:tx>
            <c:strRef>
              <c:f>'OECD-1'!$A$47</c:f>
              <c:strCache>
                <c:ptCount val="1"/>
                <c:pt idx="0">
                  <c:v>OECD alls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'OECD-1'!$B$45:$K$45</c:f>
              <c:numCache>
                <c:formatCode>General</c:formatCode>
                <c:ptCount val="10"/>
                <c:pt idx="0">
                  <c:v>1965</c:v>
                </c:pt>
                <c:pt idx="1">
                  <c:v>1970</c:v>
                </c:pt>
                <c:pt idx="2">
                  <c:v>1975</c:v>
                </c:pt>
                <c:pt idx="3">
                  <c:v>1980</c:v>
                </c:pt>
                <c:pt idx="4">
                  <c:v>1985</c:v>
                </c:pt>
                <c:pt idx="5">
                  <c:v>1990</c:v>
                </c:pt>
                <c:pt idx="6">
                  <c:v>1995</c:v>
                </c:pt>
                <c:pt idx="7">
                  <c:v>2000</c:v>
                </c:pt>
                <c:pt idx="8">
                  <c:v>2005</c:v>
                </c:pt>
                <c:pt idx="9">
                  <c:v>2009</c:v>
                </c:pt>
              </c:numCache>
            </c:numRef>
          </c:cat>
          <c:val>
            <c:numRef>
              <c:f>'OECD-1'!$B$47:$K$47</c:f>
              <c:numCache>
                <c:formatCode>0.0</c:formatCode>
                <c:ptCount val="10"/>
                <c:pt idx="0">
                  <c:v>25.46</c:v>
                </c:pt>
                <c:pt idx="1">
                  <c:v>27.49</c:v>
                </c:pt>
                <c:pt idx="2">
                  <c:v>29.35</c:v>
                </c:pt>
                <c:pt idx="3">
                  <c:v>30.9</c:v>
                </c:pt>
                <c:pt idx="4">
                  <c:v>33.14</c:v>
                </c:pt>
                <c:pt idx="5">
                  <c:v>33.1</c:v>
                </c:pt>
                <c:pt idx="6">
                  <c:v>34.39</c:v>
                </c:pt>
                <c:pt idx="7">
                  <c:v>35.47</c:v>
                </c:pt>
                <c:pt idx="8">
                  <c:v>35.22</c:v>
                </c:pt>
                <c:pt idx="9">
                  <c:v>33.919090909090919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243264"/>
        <c:axId val="201249152"/>
      </c:barChart>
      <c:catAx>
        <c:axId val="20124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is-IS"/>
          </a:p>
        </c:txPr>
        <c:crossAx val="201249152"/>
        <c:crosses val="autoZero"/>
        <c:auto val="1"/>
        <c:lblAlgn val="ctr"/>
        <c:lblOffset val="100"/>
        <c:noMultiLvlLbl val="0"/>
      </c:catAx>
      <c:valAx>
        <c:axId val="201249152"/>
        <c:scaling>
          <c:orientation val="minMax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is-IS"/>
          </a:p>
        </c:txPr>
        <c:crossAx val="201243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132407354576586E-2"/>
          <c:y val="0.17705396079994007"/>
          <c:w val="0.21629804977944081"/>
          <c:h val="9.5725847534410963E-2"/>
        </c:manualLayout>
      </c:layout>
      <c:overlay val="0"/>
      <c:txPr>
        <a:bodyPr/>
        <a:lstStyle/>
        <a:p>
          <a:pPr>
            <a:defRPr sz="1400"/>
          </a:pPr>
          <a:endParaRPr lang="is-IS"/>
        </a:p>
      </c:txPr>
    </c:legend>
    <c:plotVisOnly val="1"/>
    <c:dispBlanksAs val="gap"/>
    <c:showDLblsOverMax val="0"/>
  </c:chart>
  <c:txPr>
    <a:bodyPr/>
    <a:lstStyle/>
    <a:p>
      <a:pPr>
        <a:defRPr>
          <a:latin typeface="Gill Sans MT" pitchFamily="34" charset="0"/>
        </a:defRPr>
      </a:pPr>
      <a:endParaRPr lang="is-I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427200517669526E-2"/>
          <c:y val="0.10271215939524518"/>
          <c:w val="0.93954652932419103"/>
          <c:h val="0.754441518111112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'OECD-1'!$G$57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dPt>
            <c:idx val="17"/>
            <c:invertIfNegative val="0"/>
            <c:bubble3D val="0"/>
            <c:spPr>
              <a:solidFill>
                <a:srgbClr val="FF0000"/>
              </a:solidFill>
            </c:spPr>
          </c:dPt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'OECD-1'!$F$58:$F$91</c:f>
              <c:strCache>
                <c:ptCount val="34"/>
                <c:pt idx="0">
                  <c:v>Danmörk</c:v>
                </c:pt>
                <c:pt idx="1">
                  <c:v>Svíþjóð</c:v>
                </c:pt>
                <c:pt idx="2">
                  <c:v>Ítalía</c:v>
                </c:pt>
                <c:pt idx="3">
                  <c:v>Belgía</c:v>
                </c:pt>
                <c:pt idx="4">
                  <c:v>Finnland</c:v>
                </c:pt>
                <c:pt idx="5">
                  <c:v>Austurríki</c:v>
                </c:pt>
                <c:pt idx="6">
                  <c:v>Frakkland</c:v>
                </c:pt>
                <c:pt idx="7">
                  <c:v>Noregur</c:v>
                </c:pt>
                <c:pt idx="8">
                  <c:v>Holland</c:v>
                </c:pt>
                <c:pt idx="9">
                  <c:v>Ungverjaland</c:v>
                </c:pt>
                <c:pt idx="10">
                  <c:v>Slóvenía</c:v>
                </c:pt>
                <c:pt idx="11">
                  <c:v>Lúxemborg</c:v>
                </c:pt>
                <c:pt idx="12">
                  <c:v>Þýskaland</c:v>
                </c:pt>
                <c:pt idx="13">
                  <c:v>Portúgal</c:v>
                </c:pt>
                <c:pt idx="14">
                  <c:v>Tékkland</c:v>
                </c:pt>
                <c:pt idx="15">
                  <c:v>Bretland</c:v>
                </c:pt>
                <c:pt idx="16">
                  <c:v>Pólland</c:v>
                </c:pt>
                <c:pt idx="17">
                  <c:v>Ísland</c:v>
                </c:pt>
                <c:pt idx="18">
                  <c:v>OECD alls</c:v>
                </c:pt>
                <c:pt idx="19">
                  <c:v>Ísrael</c:v>
                </c:pt>
                <c:pt idx="20">
                  <c:v>Kanada</c:v>
                </c:pt>
                <c:pt idx="21">
                  <c:v>Nýja-Sjáland</c:v>
                </c:pt>
                <c:pt idx="22">
                  <c:v>Spánn</c:v>
                </c:pt>
                <c:pt idx="23">
                  <c:v>Sviss</c:v>
                </c:pt>
                <c:pt idx="24">
                  <c:v>Grikkland</c:v>
                </c:pt>
                <c:pt idx="25">
                  <c:v>Slóvakía</c:v>
                </c:pt>
                <c:pt idx="26">
                  <c:v>Japan</c:v>
                </c:pt>
                <c:pt idx="27">
                  <c:v>Írland</c:v>
                </c:pt>
                <c:pt idx="28">
                  <c:v>Ástralía</c:v>
                </c:pt>
                <c:pt idx="29">
                  <c:v>Kórea</c:v>
                </c:pt>
                <c:pt idx="30">
                  <c:v>Tyrkland</c:v>
                </c:pt>
                <c:pt idx="31">
                  <c:v>Bandaríkin</c:v>
                </c:pt>
                <c:pt idx="32">
                  <c:v>Síle</c:v>
                </c:pt>
                <c:pt idx="33">
                  <c:v>Mexíkó</c:v>
                </c:pt>
              </c:strCache>
            </c:strRef>
          </c:cat>
          <c:val>
            <c:numRef>
              <c:f>'OECD-1'!$G$58:$G$91</c:f>
              <c:numCache>
                <c:formatCode>0.0</c:formatCode>
                <c:ptCount val="34"/>
                <c:pt idx="0">
                  <c:v>48.15</c:v>
                </c:pt>
                <c:pt idx="1">
                  <c:v>46.37</c:v>
                </c:pt>
                <c:pt idx="2">
                  <c:v>43.52</c:v>
                </c:pt>
                <c:pt idx="3">
                  <c:v>43.21</c:v>
                </c:pt>
                <c:pt idx="4">
                  <c:v>43.1</c:v>
                </c:pt>
                <c:pt idx="5">
                  <c:v>42.76</c:v>
                </c:pt>
                <c:pt idx="6">
                  <c:v>41.89</c:v>
                </c:pt>
                <c:pt idx="7">
                  <c:v>41.04</c:v>
                </c:pt>
                <c:pt idx="8">
                  <c:v>39.090000000000003</c:v>
                </c:pt>
                <c:pt idx="9">
                  <c:v>39.049999999999997</c:v>
                </c:pt>
                <c:pt idx="10">
                  <c:v>37.89</c:v>
                </c:pt>
                <c:pt idx="11">
                  <c:v>37.46</c:v>
                </c:pt>
                <c:pt idx="12">
                  <c:v>36.99</c:v>
                </c:pt>
                <c:pt idx="13">
                  <c:v>35.24</c:v>
                </c:pt>
                <c:pt idx="14">
                  <c:v>34.78</c:v>
                </c:pt>
                <c:pt idx="15">
                  <c:v>34.340000000000003</c:v>
                </c:pt>
                <c:pt idx="16">
                  <c:v>34.28</c:v>
                </c:pt>
                <c:pt idx="17">
                  <c:v>34.1</c:v>
                </c:pt>
                <c:pt idx="18">
                  <c:v>33.919090909090912</c:v>
                </c:pt>
                <c:pt idx="19">
                  <c:v>31.38</c:v>
                </c:pt>
                <c:pt idx="20">
                  <c:v>31.07</c:v>
                </c:pt>
                <c:pt idx="21">
                  <c:v>31.02</c:v>
                </c:pt>
                <c:pt idx="22">
                  <c:v>30.71</c:v>
                </c:pt>
                <c:pt idx="23">
                  <c:v>30.26</c:v>
                </c:pt>
                <c:pt idx="24">
                  <c:v>29.44</c:v>
                </c:pt>
                <c:pt idx="25">
                  <c:v>29.34</c:v>
                </c:pt>
                <c:pt idx="26">
                  <c:v>28.14</c:v>
                </c:pt>
                <c:pt idx="27">
                  <c:v>27.8</c:v>
                </c:pt>
                <c:pt idx="28">
                  <c:v>27.05</c:v>
                </c:pt>
                <c:pt idx="29">
                  <c:v>25.57</c:v>
                </c:pt>
                <c:pt idx="30">
                  <c:v>24.59</c:v>
                </c:pt>
                <c:pt idx="31">
                  <c:v>23.95</c:v>
                </c:pt>
                <c:pt idx="32">
                  <c:v>18.23</c:v>
                </c:pt>
                <c:pt idx="33">
                  <c:v>17.52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075008"/>
        <c:axId val="208232448"/>
      </c:barChart>
      <c:catAx>
        <c:axId val="208075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is-IS"/>
          </a:p>
        </c:txPr>
        <c:crossAx val="208232448"/>
        <c:crosses val="autoZero"/>
        <c:auto val="1"/>
        <c:lblAlgn val="ctr"/>
        <c:lblOffset val="100"/>
        <c:noMultiLvlLbl val="0"/>
      </c:catAx>
      <c:valAx>
        <c:axId val="20823244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s-IS"/>
          </a:p>
        </c:txPr>
        <c:crossAx val="208075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Gill Sans MT" pitchFamily="34" charset="0"/>
        </a:defRPr>
      </a:pPr>
      <a:endParaRPr lang="is-I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005448394334937E-2"/>
          <c:y val="0.10360608607810867"/>
          <c:w val="0.93896828144752564"/>
          <c:h val="0.760277481165216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'OECD-1'!$J$57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'OECD-1'!$I$58:$I$91</c:f>
              <c:strCache>
                <c:ptCount val="34"/>
                <c:pt idx="0">
                  <c:v>Danmörk</c:v>
                </c:pt>
                <c:pt idx="1">
                  <c:v>Svíþjóð</c:v>
                </c:pt>
                <c:pt idx="2">
                  <c:v>Nýja-Sjáland</c:v>
                </c:pt>
                <c:pt idx="3">
                  <c:v>Noregur</c:v>
                </c:pt>
                <c:pt idx="4">
                  <c:v>Ísland</c:v>
                </c:pt>
                <c:pt idx="5">
                  <c:v>Finnland</c:v>
                </c:pt>
                <c:pt idx="6">
                  <c:v>Ítalía</c:v>
                </c:pt>
                <c:pt idx="7">
                  <c:v>Belgía</c:v>
                </c:pt>
                <c:pt idx="8">
                  <c:v>Austurríki</c:v>
                </c:pt>
                <c:pt idx="9">
                  <c:v>Bretland</c:v>
                </c:pt>
                <c:pt idx="10">
                  <c:v>Ástralía</c:v>
                </c:pt>
                <c:pt idx="11">
                  <c:v>Ungverjaland</c:v>
                </c:pt>
                <c:pt idx="12">
                  <c:v>Lúxemborg</c:v>
                </c:pt>
                <c:pt idx="13">
                  <c:v>Kanada</c:v>
                </c:pt>
                <c:pt idx="14">
                  <c:v>Ísrael</c:v>
                </c:pt>
                <c:pt idx="15">
                  <c:v>OECD alls</c:v>
                </c:pt>
                <c:pt idx="16">
                  <c:v>Frakkland</c:v>
                </c:pt>
                <c:pt idx="17">
                  <c:v>Holland</c:v>
                </c:pt>
                <c:pt idx="18">
                  <c:v>Portúgal</c:v>
                </c:pt>
                <c:pt idx="19">
                  <c:v>Sviss</c:v>
                </c:pt>
                <c:pt idx="20">
                  <c:v>Pólland</c:v>
                </c:pt>
                <c:pt idx="21">
                  <c:v>Slóvenía</c:v>
                </c:pt>
                <c:pt idx="22">
                  <c:v>Þýskaland</c:v>
                </c:pt>
                <c:pt idx="23">
                  <c:v>Írland</c:v>
                </c:pt>
                <c:pt idx="24">
                  <c:v>Kórea</c:v>
                </c:pt>
                <c:pt idx="25">
                  <c:v>Grikkland</c:v>
                </c:pt>
                <c:pt idx="26">
                  <c:v>Tékkland</c:v>
                </c:pt>
                <c:pt idx="27">
                  <c:v>Spánn</c:v>
                </c:pt>
                <c:pt idx="28">
                  <c:v>Tyrkland</c:v>
                </c:pt>
                <c:pt idx="29">
                  <c:v>Bandaríkin</c:v>
                </c:pt>
                <c:pt idx="30">
                  <c:v>Slóvakía</c:v>
                </c:pt>
                <c:pt idx="31">
                  <c:v>Japan</c:v>
                </c:pt>
                <c:pt idx="32">
                  <c:v>Síle</c:v>
                </c:pt>
                <c:pt idx="33">
                  <c:v>Mexíkó</c:v>
                </c:pt>
              </c:strCache>
            </c:strRef>
          </c:cat>
          <c:val>
            <c:numRef>
              <c:f>'OECD-1'!$J$58:$J$91</c:f>
              <c:numCache>
                <c:formatCode>0.0</c:formatCode>
                <c:ptCount val="34"/>
                <c:pt idx="0">
                  <c:v>47.173490000000001</c:v>
                </c:pt>
                <c:pt idx="1">
                  <c:v>35.038060000000002</c:v>
                </c:pt>
                <c:pt idx="2">
                  <c:v>33.721330000000002</c:v>
                </c:pt>
                <c:pt idx="3">
                  <c:v>31.2864</c:v>
                </c:pt>
                <c:pt idx="4">
                  <c:v>31.244169999999997</c:v>
                </c:pt>
                <c:pt idx="5">
                  <c:v>30.261800000000001</c:v>
                </c:pt>
                <c:pt idx="6">
                  <c:v>29.69511</c:v>
                </c:pt>
                <c:pt idx="7">
                  <c:v>28.788550000000001</c:v>
                </c:pt>
                <c:pt idx="8">
                  <c:v>28.415569999999995</c:v>
                </c:pt>
                <c:pt idx="9">
                  <c:v>27.565349999999999</c:v>
                </c:pt>
                <c:pt idx="10">
                  <c:v>27.059799999999999</c:v>
                </c:pt>
                <c:pt idx="11">
                  <c:v>26.725490000000001</c:v>
                </c:pt>
                <c:pt idx="12">
                  <c:v>26.188890000000001</c:v>
                </c:pt>
                <c:pt idx="13">
                  <c:v>26.081870000000002</c:v>
                </c:pt>
                <c:pt idx="14">
                  <c:v>26.003210000000003</c:v>
                </c:pt>
                <c:pt idx="15">
                  <c:v>25.808720000000001</c:v>
                </c:pt>
                <c:pt idx="16">
                  <c:v>25.451620000000002</c:v>
                </c:pt>
                <c:pt idx="17">
                  <c:v>24.623380000000001</c:v>
                </c:pt>
                <c:pt idx="18">
                  <c:v>23.712029999999999</c:v>
                </c:pt>
                <c:pt idx="19">
                  <c:v>23.142479999999999</c:v>
                </c:pt>
                <c:pt idx="20">
                  <c:v>22.930810000000001</c:v>
                </c:pt>
                <c:pt idx="21">
                  <c:v>22.775330000000004</c:v>
                </c:pt>
                <c:pt idx="22">
                  <c:v>22.638770000000001</c:v>
                </c:pt>
                <c:pt idx="23">
                  <c:v>22.302320000000002</c:v>
                </c:pt>
                <c:pt idx="24">
                  <c:v>20.730240000000002</c:v>
                </c:pt>
                <c:pt idx="25">
                  <c:v>20.323129999999999</c:v>
                </c:pt>
                <c:pt idx="26">
                  <c:v>19.524840000000001</c:v>
                </c:pt>
                <c:pt idx="27">
                  <c:v>18.60042</c:v>
                </c:pt>
                <c:pt idx="28">
                  <c:v>18.560830000000003</c:v>
                </c:pt>
                <c:pt idx="29">
                  <c:v>17.500060000000001</c:v>
                </c:pt>
                <c:pt idx="30">
                  <c:v>17.36862</c:v>
                </c:pt>
                <c:pt idx="31">
                  <c:v>17.27891</c:v>
                </c:pt>
                <c:pt idx="32">
                  <c:v>16.73293</c:v>
                </c:pt>
                <c:pt idx="33">
                  <c:v>14.587389999999999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340480"/>
        <c:axId val="208342016"/>
      </c:barChart>
      <c:catAx>
        <c:axId val="208340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208342016"/>
        <c:crosses val="autoZero"/>
        <c:auto val="1"/>
        <c:lblAlgn val="ctr"/>
        <c:lblOffset val="100"/>
        <c:noMultiLvlLbl val="0"/>
      </c:catAx>
      <c:valAx>
        <c:axId val="208342016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s-IS"/>
          </a:p>
        </c:txPr>
        <c:crossAx val="208340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Gill Sans MT" pitchFamily="34" charset="0"/>
        </a:defRPr>
      </a:pPr>
      <a:endParaRPr lang="is-I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005448394334937E-2"/>
          <c:y val="0.11197069751473893"/>
          <c:w val="0.93896828144752564"/>
          <c:h val="0.7519128697285865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0"/>
            <c:invertIfNegative val="0"/>
            <c:bubble3D val="0"/>
            <c:spPr>
              <a:solidFill>
                <a:srgbClr val="FF0000"/>
              </a:solidFill>
            </c:spPr>
          </c:dPt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'OECD-2'!$A$4:$A$37</c:f>
              <c:strCache>
                <c:ptCount val="34"/>
                <c:pt idx="0">
                  <c:v>Danmörk</c:v>
                </c:pt>
                <c:pt idx="1">
                  <c:v>Finnland</c:v>
                </c:pt>
                <c:pt idx="2">
                  <c:v>Frakkland</c:v>
                </c:pt>
                <c:pt idx="3">
                  <c:v>Svíþjóð</c:v>
                </c:pt>
                <c:pt idx="4">
                  <c:v>Belgía</c:v>
                </c:pt>
                <c:pt idx="5">
                  <c:v>Austurríki</c:v>
                </c:pt>
                <c:pt idx="6">
                  <c:v>Grikkland</c:v>
                </c:pt>
                <c:pt idx="7">
                  <c:v>Ítalía</c:v>
                </c:pt>
                <c:pt idx="8">
                  <c:v>Holland</c:v>
                </c:pt>
                <c:pt idx="9">
                  <c:v>Bretland</c:v>
                </c:pt>
                <c:pt idx="10">
                  <c:v>Ísland</c:v>
                </c:pt>
                <c:pt idx="11">
                  <c:v>Evru svæðið</c:v>
                </c:pt>
                <c:pt idx="12">
                  <c:v>Ungverjaland</c:v>
                </c:pt>
                <c:pt idx="13">
                  <c:v>Portúgal</c:v>
                </c:pt>
                <c:pt idx="14">
                  <c:v>Slóvenía</c:v>
                </c:pt>
                <c:pt idx="15">
                  <c:v>Írland</c:v>
                </c:pt>
                <c:pt idx="16">
                  <c:v>Þýskaland</c:v>
                </c:pt>
                <c:pt idx="17">
                  <c:v>Noregur</c:v>
                </c:pt>
                <c:pt idx="18">
                  <c:v>Tékkland</c:v>
                </c:pt>
                <c:pt idx="19">
                  <c:v>Spánn</c:v>
                </c:pt>
                <c:pt idx="20">
                  <c:v>Ísrael</c:v>
                </c:pt>
                <c:pt idx="21">
                  <c:v>Eistland</c:v>
                </c:pt>
                <c:pt idx="22">
                  <c:v>OECD alls</c:v>
                </c:pt>
                <c:pt idx="23">
                  <c:v>Pólland</c:v>
                </c:pt>
                <c:pt idx="24">
                  <c:v>Kanada</c:v>
                </c:pt>
                <c:pt idx="25">
                  <c:v>Nýja-Sjáland</c:v>
                </c:pt>
                <c:pt idx="26">
                  <c:v>Lúxembor</c:v>
                </c:pt>
                <c:pt idx="27">
                  <c:v>Bandaríkin</c:v>
                </c:pt>
                <c:pt idx="28">
                  <c:v>Japan</c:v>
                </c:pt>
                <c:pt idx="29">
                  <c:v>Slóvakía</c:v>
                </c:pt>
                <c:pt idx="30">
                  <c:v>Tyrkland</c:v>
                </c:pt>
                <c:pt idx="31">
                  <c:v>Sviss</c:v>
                </c:pt>
                <c:pt idx="32">
                  <c:v>Ástralía</c:v>
                </c:pt>
                <c:pt idx="33">
                  <c:v>Kórea</c:v>
                </c:pt>
              </c:strCache>
            </c:strRef>
          </c:cat>
          <c:val>
            <c:numRef>
              <c:f>'OECD-2'!$B$4:$B$37</c:f>
              <c:numCache>
                <c:formatCode>0.0\ </c:formatCode>
                <c:ptCount val="34"/>
                <c:pt idx="0">
                  <c:v>58.417083909986545</c:v>
                </c:pt>
                <c:pt idx="1">
                  <c:v>56.209943848425766</c:v>
                </c:pt>
                <c:pt idx="2">
                  <c:v>56.188886604104447</c:v>
                </c:pt>
                <c:pt idx="3">
                  <c:v>55.150572271420813</c:v>
                </c:pt>
                <c:pt idx="4">
                  <c:v>54.141757139485478</c:v>
                </c:pt>
                <c:pt idx="5">
                  <c:v>53.11921960205779</c:v>
                </c:pt>
                <c:pt idx="6">
                  <c:v>52.853675589676328</c:v>
                </c:pt>
                <c:pt idx="7">
                  <c:v>51.846239489458611</c:v>
                </c:pt>
                <c:pt idx="8">
                  <c:v>51.350486643740965</c:v>
                </c:pt>
                <c:pt idx="9">
                  <c:v>51.158324545928323</c:v>
                </c:pt>
                <c:pt idx="10">
                  <c:v>51.0486621780191</c:v>
                </c:pt>
                <c:pt idx="11">
                  <c:v>50.873615019361445</c:v>
                </c:pt>
                <c:pt idx="12">
                  <c:v>50.210433467165352</c:v>
                </c:pt>
                <c:pt idx="13">
                  <c:v>49.841393532071571</c:v>
                </c:pt>
                <c:pt idx="14">
                  <c:v>49.040550610185704</c:v>
                </c:pt>
                <c:pt idx="15">
                  <c:v>48.169814215126131</c:v>
                </c:pt>
                <c:pt idx="16">
                  <c:v>47.545302713987475</c:v>
                </c:pt>
                <c:pt idx="17">
                  <c:v>46.440094924081734</c:v>
                </c:pt>
                <c:pt idx="18">
                  <c:v>45.902438876536813</c:v>
                </c:pt>
                <c:pt idx="19">
                  <c:v>45.7959567858478</c:v>
                </c:pt>
                <c:pt idx="20">
                  <c:v>45.576875502672173</c:v>
                </c:pt>
                <c:pt idx="21">
                  <c:v>45.165268235976761</c:v>
                </c:pt>
                <c:pt idx="22">
                  <c:v>44.876142428437966</c:v>
                </c:pt>
                <c:pt idx="23">
                  <c:v>44.596119223606053</c:v>
                </c:pt>
                <c:pt idx="24">
                  <c:v>44.0526747936498</c:v>
                </c:pt>
                <c:pt idx="25">
                  <c:v>42.808657868580596</c:v>
                </c:pt>
                <c:pt idx="26">
                  <c:v>42.192280443966304</c:v>
                </c:pt>
                <c:pt idx="27">
                  <c:v>42.169621893824299</c:v>
                </c:pt>
                <c:pt idx="28">
                  <c:v>42.033370309294298</c:v>
                </c:pt>
                <c:pt idx="29">
                  <c:v>41.535565603833732</c:v>
                </c:pt>
                <c:pt idx="30">
                  <c:v>39.435715520218032</c:v>
                </c:pt>
                <c:pt idx="31">
                  <c:v>33.742789095145902</c:v>
                </c:pt>
                <c:pt idx="32">
                  <c:v>33.106850260499328</c:v>
                </c:pt>
                <c:pt idx="33">
                  <c:v>33.080866313727377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232640"/>
        <c:axId val="209234176"/>
      </c:barChart>
      <c:catAx>
        <c:axId val="2092326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209234176"/>
        <c:crosses val="autoZero"/>
        <c:auto val="1"/>
        <c:lblAlgn val="ctr"/>
        <c:lblOffset val="100"/>
        <c:noMultiLvlLbl val="0"/>
      </c:catAx>
      <c:valAx>
        <c:axId val="209234176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is-IS"/>
          </a:p>
        </c:txPr>
        <c:crossAx val="209232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Gill Sans MT" pitchFamily="34" charset="0"/>
        </a:defRPr>
      </a:pPr>
      <a:endParaRPr lang="is-I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005448394334937E-2"/>
          <c:y val="0.1182441560922116"/>
          <c:w val="0.93896828144752564"/>
          <c:h val="0.7345111847862866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'OECD-2'!$A$44:$A$72</c:f>
              <c:strCache>
                <c:ptCount val="29"/>
                <c:pt idx="0">
                  <c:v>Ísland</c:v>
                </c:pt>
                <c:pt idx="1">
                  <c:v>Belgía</c:v>
                </c:pt>
                <c:pt idx="2">
                  <c:v>Grikkland</c:v>
                </c:pt>
                <c:pt idx="3">
                  <c:v>Bretland</c:v>
                </c:pt>
                <c:pt idx="4">
                  <c:v>Bandaríkin</c:v>
                </c:pt>
                <c:pt idx="5">
                  <c:v>Holland</c:v>
                </c:pt>
                <c:pt idx="6">
                  <c:v>Danmörk</c:v>
                </c:pt>
                <c:pt idx="7">
                  <c:v>Frakkland</c:v>
                </c:pt>
                <c:pt idx="8">
                  <c:v>Ísrael</c:v>
                </c:pt>
                <c:pt idx="9">
                  <c:v>Írland</c:v>
                </c:pt>
                <c:pt idx="10">
                  <c:v>Finnland</c:v>
                </c:pt>
                <c:pt idx="11">
                  <c:v>Svíþjóð</c:v>
                </c:pt>
                <c:pt idx="12">
                  <c:v>Ungverjaland</c:v>
                </c:pt>
                <c:pt idx="13">
                  <c:v>Tékkland</c:v>
                </c:pt>
                <c:pt idx="14">
                  <c:v>Ítalía</c:v>
                </c:pt>
                <c:pt idx="15">
                  <c:v>Slóvenía</c:v>
                </c:pt>
                <c:pt idx="16">
                  <c:v>OECD alls</c:v>
                </c:pt>
                <c:pt idx="17">
                  <c:v>Portúgal</c:v>
                </c:pt>
                <c:pt idx="18">
                  <c:v>Austurríki</c:v>
                </c:pt>
                <c:pt idx="19">
                  <c:v>Spánn</c:v>
                </c:pt>
                <c:pt idx="20">
                  <c:v>Eistland</c:v>
                </c:pt>
                <c:pt idx="21">
                  <c:v>Slóvakía</c:v>
                </c:pt>
                <c:pt idx="22">
                  <c:v>Noregur</c:v>
                </c:pt>
                <c:pt idx="23">
                  <c:v>Kórea</c:v>
                </c:pt>
                <c:pt idx="24">
                  <c:v>Pólland</c:v>
                </c:pt>
                <c:pt idx="25">
                  <c:v>Japan</c:v>
                </c:pt>
                <c:pt idx="26">
                  <c:v>Þýskaland</c:v>
                </c:pt>
                <c:pt idx="27">
                  <c:v>Lúxemborg</c:v>
                </c:pt>
                <c:pt idx="28">
                  <c:v>Sviss</c:v>
                </c:pt>
              </c:strCache>
            </c:strRef>
          </c:cat>
          <c:val>
            <c:numRef>
              <c:f>'OECD-2'!$T$44:$T$72</c:f>
              <c:numCache>
                <c:formatCode>0.0</c:formatCode>
                <c:ptCount val="29"/>
                <c:pt idx="0">
                  <c:v>39.726400547490812</c:v>
                </c:pt>
                <c:pt idx="1">
                  <c:v>34.680821898679682</c:v>
                </c:pt>
                <c:pt idx="2">
                  <c:v>33.642705906479478</c:v>
                </c:pt>
                <c:pt idx="3">
                  <c:v>33.506429082953346</c:v>
                </c:pt>
                <c:pt idx="4">
                  <c:v>33.280100257051103</c:v>
                </c:pt>
                <c:pt idx="5">
                  <c:v>33.229017149230998</c:v>
                </c:pt>
                <c:pt idx="6">
                  <c:v>32.994043866704345</c:v>
                </c:pt>
                <c:pt idx="7">
                  <c:v>32.777728080896409</c:v>
                </c:pt>
                <c:pt idx="8">
                  <c:v>32.371316869287028</c:v>
                </c:pt>
                <c:pt idx="9">
                  <c:v>32.369782924303877</c:v>
                </c:pt>
                <c:pt idx="10">
                  <c:v>32.350621812807766</c:v>
                </c:pt>
                <c:pt idx="11">
                  <c:v>32.192416048137027</c:v>
                </c:pt>
                <c:pt idx="12">
                  <c:v>32.176451919099655</c:v>
                </c:pt>
                <c:pt idx="13">
                  <c:v>31.908137782294709</c:v>
                </c:pt>
                <c:pt idx="14">
                  <c:v>31.546903530736465</c:v>
                </c:pt>
                <c:pt idx="15">
                  <c:v>31.182769744514683</c:v>
                </c:pt>
                <c:pt idx="16">
                  <c:v>30.8</c:v>
                </c:pt>
                <c:pt idx="17">
                  <c:v>30.664311489762529</c:v>
                </c:pt>
                <c:pt idx="18">
                  <c:v>30.516432362294694</c:v>
                </c:pt>
                <c:pt idx="19">
                  <c:v>29.673483794692924</c:v>
                </c:pt>
                <c:pt idx="20">
                  <c:v>29.479400239951858</c:v>
                </c:pt>
                <c:pt idx="21">
                  <c:v>29.263513084853294</c:v>
                </c:pt>
                <c:pt idx="22">
                  <c:v>29.017341784425081</c:v>
                </c:pt>
                <c:pt idx="23">
                  <c:v>28.979439959257746</c:v>
                </c:pt>
                <c:pt idx="24">
                  <c:v>27.94294332296634</c:v>
                </c:pt>
                <c:pt idx="25">
                  <c:v>27.685440527357496</c:v>
                </c:pt>
                <c:pt idx="26">
                  <c:v>25.863752033707399</c:v>
                </c:pt>
                <c:pt idx="27">
                  <c:v>24.262592815362112</c:v>
                </c:pt>
                <c:pt idx="28">
                  <c:v>19.899999999999999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863040"/>
        <c:axId val="209864576"/>
      </c:barChart>
      <c:catAx>
        <c:axId val="2098630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209864576"/>
        <c:crosses val="autoZero"/>
        <c:auto val="1"/>
        <c:lblAlgn val="ctr"/>
        <c:lblOffset val="100"/>
        <c:noMultiLvlLbl val="0"/>
      </c:catAx>
      <c:valAx>
        <c:axId val="209864576"/>
        <c:scaling>
          <c:orientation val="minMax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is-IS"/>
          </a:p>
        </c:txPr>
        <c:crossAx val="2098630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0.01206</cdr:y>
    </cdr:from>
    <cdr:to>
      <cdr:x>0.0333</cdr:x>
      <cdr:y>0.06309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73269"/>
          <a:ext cx="309359" cy="3099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s-IS" sz="1400"/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0.00546</cdr:x>
      <cdr:y>0.02977</cdr:y>
    </cdr:from>
    <cdr:to>
      <cdr:x>0.041</cdr:x>
      <cdr:y>0.0808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00" y="181057"/>
          <a:ext cx="330418" cy="310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s-IS" sz="1400"/>
            <a:t>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0.00546</cdr:x>
      <cdr:y>0.04446</cdr:y>
    </cdr:from>
    <cdr:to>
      <cdr:x>0.041</cdr:x>
      <cdr:y>0.09549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762" y="270023"/>
          <a:ext cx="330417" cy="3099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s-IS" sz="1400"/>
            <a:t>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0.00546</cdr:x>
      <cdr:y>0.03111</cdr:y>
    </cdr:from>
    <cdr:to>
      <cdr:x>0.041</cdr:x>
      <cdr:y>0.08213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00" y="189198"/>
          <a:ext cx="330418" cy="310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s-IS" sz="1400"/>
            <a:t>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0.00283</cdr:x>
      <cdr:y>0.04447</cdr:y>
    </cdr:from>
    <cdr:to>
      <cdr:x>0.03837</cdr:x>
      <cdr:y>0.09549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339" y="270087"/>
          <a:ext cx="330417" cy="3098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s-IS" sz="1400"/>
            <a:t>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554C9C6-8CC7-4E35-8562-29E6FDB72610}" type="datetimeFigureOut">
              <a:rPr lang="is-IS"/>
              <a:pPr>
                <a:defRPr/>
              </a:pPr>
              <a:t>25.9.2011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s-I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C58CE7E-C592-43CB-B7F1-C4EA126F9AB6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20185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66357-8BFE-4436-9F73-3D4F604A7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9814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6F9B1-BC56-4BFE-B134-F101F2ECA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993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844675"/>
            <a:ext cx="1943100" cy="501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844675"/>
            <a:ext cx="5676900" cy="501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B7E33-6F2E-427C-B119-E38B8EC43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194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A8EF4-D01D-4229-8CB5-540FDA009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2276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6707C-E0F1-4AE8-86BD-803E03893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7738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F03FB-04E2-4341-876C-4FE6A7FD3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747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E6626-927B-4D3C-8CF4-D21CA8403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4437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926CE-AE3A-4E7D-B00B-59839E06D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8598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1851E-1359-4D04-92A4-8BAC98BAC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500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199F6-E27C-42D3-96BB-F6192803D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4621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s-IS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0E001-0D9C-42B2-9DF8-0D9C8AAA6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4128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44675"/>
            <a:ext cx="77724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alibri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3886200"/>
            <a:ext cx="6400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alibri" charset="0"/>
              </a:rPr>
              <a:t>Click to edit Master text styles</a:t>
            </a:r>
          </a:p>
          <a:p>
            <a:pPr lvl="1"/>
            <a:r>
              <a:rPr lang="en-US" smtClean="0">
                <a:sym typeface="Calibri" charset="0"/>
              </a:rPr>
              <a:t>Second level</a:t>
            </a:r>
          </a:p>
          <a:p>
            <a:pPr lvl="2"/>
            <a:r>
              <a:rPr lang="en-US" smtClean="0">
                <a:sym typeface="Calibri" charset="0"/>
              </a:rPr>
              <a:t>Third level</a:t>
            </a:r>
          </a:p>
          <a:p>
            <a:pPr lvl="3"/>
            <a:r>
              <a:rPr lang="en-US" smtClean="0">
                <a:sym typeface="Calibri" charset="0"/>
              </a:rPr>
              <a:t>Fourth level</a:t>
            </a:r>
          </a:p>
          <a:p>
            <a:pPr lvl="4"/>
            <a:r>
              <a:rPr lang="en-US" smtClean="0">
                <a:sym typeface="Calibri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29625" y="6454775"/>
            <a:ext cx="26828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78787"/>
                </a:solidFill>
                <a:latin typeface="+mn-lt"/>
                <a:cs typeface="Calibri" charset="0"/>
                <a:sym typeface="Calibri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defRPr/>
            </a:pPr>
            <a:fld id="{3936D604-5F62-42FD-97DA-4021064B3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42900" indent="-342900" algn="ctr" rtl="0" eaLnBrk="0" fontAlgn="base" hangingPunct="0">
        <a:spcBef>
          <a:spcPts val="800"/>
        </a:spcBef>
        <a:spcAft>
          <a:spcPct val="0"/>
        </a:spcAft>
        <a:defRPr sz="32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1pPr>
      <a:lvl2pPr marL="381000" indent="76200" algn="ctr" rtl="0" eaLnBrk="0" fontAlgn="base" hangingPunct="0">
        <a:spcBef>
          <a:spcPts val="700"/>
        </a:spcBef>
        <a:spcAft>
          <a:spcPct val="0"/>
        </a:spcAft>
        <a:defRPr sz="28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2pPr>
      <a:lvl3pPr marL="838200" indent="76200" algn="ctr" rtl="0" eaLnBrk="0" fontAlgn="base" hangingPunct="0">
        <a:spcBef>
          <a:spcPts val="600"/>
        </a:spcBef>
        <a:spcAft>
          <a:spcPct val="0"/>
        </a:spcAft>
        <a:defRPr sz="24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3pPr>
      <a:lvl4pPr marL="1295400" indent="762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4pPr>
      <a:lvl5pPr marL="1752600" indent="762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5pPr>
      <a:lvl6pPr marL="22098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6670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31242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5814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1275" y="1588"/>
            <a:ext cx="919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0"/>
            <a:ext cx="919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5876925"/>
            <a:ext cx="17653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1979613" y="2401888"/>
            <a:ext cx="55451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is-IS" sz="2800" b="1" dirty="0"/>
              <a:t>RYÐJUM HINDRUNUM ÚR VEGI</a:t>
            </a:r>
          </a:p>
        </p:txBody>
      </p:sp>
      <p:sp>
        <p:nvSpPr>
          <p:cNvPr id="2054" name="TextBox 2"/>
          <p:cNvSpPr txBox="1">
            <a:spLocks noChangeArrowheads="1"/>
          </p:cNvSpPr>
          <p:nvPr/>
        </p:nvSpPr>
        <p:spPr bwMode="auto">
          <a:xfrm>
            <a:off x="2627313" y="2852738"/>
            <a:ext cx="403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is-IS" sz="2000" b="1">
                <a:solidFill>
                  <a:srgbClr val="FF7619"/>
                </a:solidFill>
              </a:rPr>
              <a:t>ATVINNULÍF Í UPPNÁMI</a:t>
            </a:r>
          </a:p>
        </p:txBody>
      </p:sp>
      <p:sp>
        <p:nvSpPr>
          <p:cNvPr id="2055" name="TextBox 3"/>
          <p:cNvSpPr txBox="1">
            <a:spLocks noChangeArrowheads="1"/>
          </p:cNvSpPr>
          <p:nvPr/>
        </p:nvSpPr>
        <p:spPr bwMode="auto">
          <a:xfrm>
            <a:off x="1860550" y="4784725"/>
            <a:ext cx="5545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is-IS" sz="1600" b="1" dirty="0"/>
              <a:t>OPINN FUNDUR SA Í HÖRPU 26. SEPTEMBER 2011</a:t>
            </a:r>
            <a:r>
              <a:rPr lang="is-IS" b="1" dirty="0"/>
              <a:t/>
            </a:r>
            <a:br>
              <a:rPr lang="is-IS" b="1" dirty="0"/>
            </a:br>
            <a:r>
              <a:rPr lang="is-IS" b="1" dirty="0"/>
              <a:t/>
            </a:r>
            <a:br>
              <a:rPr lang="is-IS" b="1" dirty="0"/>
            </a:br>
            <a:r>
              <a:rPr lang="is-IS" b="1" dirty="0"/>
              <a:t>HANNES G. SIGURÐSSON, AÐSTOÐARFRAMKVÆMDASTJÓRI SA.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67078-BB2F-4257-B274-0A3D4B0DA2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92162"/>
            <a:ext cx="7772400" cy="576213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Gill Sans MT" pitchFamily="34" charset="0"/>
                <a:ea typeface="+mn-ea"/>
                <a:cs typeface="+mn-cs"/>
              </a:defRPr>
            </a:pPr>
            <a:r>
              <a:rPr lang="is-IS" sz="2400" b="1" kern="1200" dirty="0">
                <a:solidFill>
                  <a:sysClr val="windowText" lastClr="000000"/>
                </a:solidFill>
                <a:latin typeface="Gill Sans MT" pitchFamily="34" charset="0"/>
              </a:rPr>
              <a:t>Skatttekjur hins opinbera á Íslandi og að meðaltali í OECD </a:t>
            </a:r>
            <a:r>
              <a:rPr lang="is-IS" sz="2400" b="1" kern="1200" dirty="0" smtClean="0">
                <a:solidFill>
                  <a:sysClr val="windowText" lastClr="000000"/>
                </a:solidFill>
                <a:latin typeface="Gill Sans MT" pitchFamily="34" charset="0"/>
              </a:rPr>
              <a:t>ríkjunum í </a:t>
            </a:r>
            <a:r>
              <a:rPr lang="is-IS" sz="2400" b="1" kern="1200" dirty="0">
                <a:solidFill>
                  <a:sysClr val="windowText" lastClr="000000"/>
                </a:solidFill>
                <a:latin typeface="Gill Sans MT" pitchFamily="34" charset="0"/>
              </a:rPr>
              <a:t>hlutfalli við landsframleiðslu</a:t>
            </a:r>
            <a:r>
              <a:rPr lang="is-IS" sz="2000" b="1" kern="1200" dirty="0">
                <a:solidFill>
                  <a:sysClr val="windowText" lastClr="000000"/>
                </a:solidFill>
                <a:latin typeface="Gill Sans MT" pitchFamily="34" charset="0"/>
              </a:rPr>
              <a:t/>
            </a:r>
            <a:br>
              <a:rPr lang="is-IS" sz="2000" b="1" kern="1200" dirty="0">
                <a:solidFill>
                  <a:sysClr val="windowText" lastClr="000000"/>
                </a:solidFill>
                <a:latin typeface="Gill Sans MT" pitchFamily="34" charset="0"/>
              </a:rPr>
            </a:br>
            <a:endParaRPr lang="is-I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A8EF4-D01D-4229-8CB5-540FDA00986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08" b="52071"/>
          <a:stretch>
            <a:fillRect/>
          </a:stretch>
        </p:blipFill>
        <p:spPr bwMode="auto">
          <a:xfrm>
            <a:off x="179512" y="6093296"/>
            <a:ext cx="54292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343938"/>
              </p:ext>
            </p:extLst>
          </p:nvPr>
        </p:nvGraphicFramePr>
        <p:xfrm>
          <a:off x="0" y="980729"/>
          <a:ext cx="91440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0055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92162"/>
            <a:ext cx="7772400" cy="576213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Gill Sans MT" pitchFamily="34" charset="0"/>
                <a:ea typeface="+mn-ea"/>
                <a:cs typeface="+mn-cs"/>
              </a:defRPr>
            </a:pPr>
            <a:r>
              <a:rPr lang="is-IS" sz="2400" b="1" kern="1200" dirty="0">
                <a:solidFill>
                  <a:sysClr val="windowText" lastClr="000000"/>
                </a:solidFill>
                <a:latin typeface="Gill Sans MT" pitchFamily="34" charset="0"/>
              </a:rPr>
              <a:t>Skatttekjur hins opinbera í heild árið 2009 </a:t>
            </a:r>
            <a:r>
              <a:rPr lang="is-IS" sz="2400" b="1" kern="1200" dirty="0" smtClean="0">
                <a:solidFill>
                  <a:sysClr val="windowText" lastClr="000000"/>
                </a:solidFill>
                <a:latin typeface="Gill Sans MT" pitchFamily="34" charset="0"/>
              </a:rPr>
              <a:t/>
            </a:r>
            <a:br>
              <a:rPr lang="is-IS" sz="2400" b="1" kern="1200" dirty="0" smtClean="0">
                <a:solidFill>
                  <a:sysClr val="windowText" lastClr="000000"/>
                </a:solidFill>
                <a:latin typeface="Gill Sans MT" pitchFamily="34" charset="0"/>
              </a:rPr>
            </a:br>
            <a:r>
              <a:rPr lang="is-IS" sz="2400" b="1" kern="1200" dirty="0" smtClean="0">
                <a:solidFill>
                  <a:sysClr val="windowText" lastClr="000000"/>
                </a:solidFill>
                <a:latin typeface="Gill Sans MT" pitchFamily="34" charset="0"/>
              </a:rPr>
              <a:t>í </a:t>
            </a:r>
            <a:r>
              <a:rPr lang="is-IS" sz="2400" b="1" kern="1200" dirty="0">
                <a:solidFill>
                  <a:sysClr val="windowText" lastClr="000000"/>
                </a:solidFill>
                <a:latin typeface="Gill Sans MT" pitchFamily="34" charset="0"/>
              </a:rPr>
              <a:t>hlutfalli við </a:t>
            </a:r>
            <a:r>
              <a:rPr lang="is-IS" sz="2400" b="1" kern="1200" dirty="0" smtClean="0">
                <a:solidFill>
                  <a:sysClr val="windowText" lastClr="000000"/>
                </a:solidFill>
                <a:latin typeface="Gill Sans MT" pitchFamily="34" charset="0"/>
              </a:rPr>
              <a:t>landsframleiðslu</a:t>
            </a:r>
            <a:r>
              <a:rPr lang="is-IS" sz="2000" b="1" kern="1200" dirty="0">
                <a:solidFill>
                  <a:sysClr val="windowText" lastClr="000000"/>
                </a:solidFill>
                <a:latin typeface="Gill Sans MT" pitchFamily="34" charset="0"/>
              </a:rPr>
              <a:t/>
            </a:r>
            <a:br>
              <a:rPr lang="is-IS" sz="2000" b="1" kern="1200" dirty="0">
                <a:solidFill>
                  <a:sysClr val="windowText" lastClr="000000"/>
                </a:solidFill>
                <a:latin typeface="Gill Sans MT" pitchFamily="34" charset="0"/>
              </a:rPr>
            </a:br>
            <a:endParaRPr lang="is-I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A8EF4-D01D-4229-8CB5-540FDA00986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08" b="52071"/>
          <a:stretch>
            <a:fillRect/>
          </a:stretch>
        </p:blipFill>
        <p:spPr bwMode="auto">
          <a:xfrm>
            <a:off x="179512" y="6093296"/>
            <a:ext cx="54292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732743"/>
              </p:ext>
            </p:extLst>
          </p:nvPr>
        </p:nvGraphicFramePr>
        <p:xfrm>
          <a:off x="0" y="392397"/>
          <a:ext cx="9144000" cy="570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7590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92162"/>
            <a:ext cx="7772400" cy="576213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Gill Sans MT" pitchFamily="34" charset="0"/>
                <a:ea typeface="+mn-ea"/>
                <a:cs typeface="+mn-cs"/>
              </a:defRPr>
            </a:pPr>
            <a:r>
              <a:rPr lang="is-IS" sz="2400" b="1" kern="1200" dirty="0">
                <a:solidFill>
                  <a:sysClr val="windowText" lastClr="000000"/>
                </a:solidFill>
                <a:latin typeface="Gill Sans MT" pitchFamily="34" charset="0"/>
              </a:rPr>
              <a:t>Skatttekjur hins </a:t>
            </a:r>
            <a:r>
              <a:rPr lang="is-IS" sz="2400" b="1" kern="1200" dirty="0" smtClean="0">
                <a:solidFill>
                  <a:sysClr val="windowText" lastClr="000000"/>
                </a:solidFill>
                <a:latin typeface="Gill Sans MT" pitchFamily="34" charset="0"/>
              </a:rPr>
              <a:t>opinbera, </a:t>
            </a:r>
            <a:r>
              <a:rPr lang="is-IS" sz="2400" b="1" kern="1200" dirty="0">
                <a:solidFill>
                  <a:sysClr val="windowText" lastClr="000000"/>
                </a:solidFill>
                <a:latin typeface="Gill Sans MT" pitchFamily="34" charset="0"/>
              </a:rPr>
              <a:t>að frátöldum framlögum til almannatrygginga, í hlutfalli við </a:t>
            </a:r>
            <a:r>
              <a:rPr lang="is-IS" sz="2400" b="1" kern="1200" dirty="0" smtClean="0">
                <a:solidFill>
                  <a:sysClr val="windowText" lastClr="000000"/>
                </a:solidFill>
                <a:latin typeface="Gill Sans MT" pitchFamily="34" charset="0"/>
              </a:rPr>
              <a:t>VLF 2009</a:t>
            </a:r>
            <a:r>
              <a:rPr lang="is-IS" sz="2400" b="1" kern="1200" dirty="0">
                <a:solidFill>
                  <a:sysClr val="windowText" lastClr="000000"/>
                </a:solidFill>
                <a:latin typeface="Gill Sans MT" pitchFamily="34" charset="0"/>
              </a:rPr>
              <a:t/>
            </a:r>
            <a:br>
              <a:rPr lang="is-IS" sz="2400" b="1" kern="1200" dirty="0">
                <a:solidFill>
                  <a:sysClr val="windowText" lastClr="000000"/>
                </a:solidFill>
                <a:latin typeface="Gill Sans MT" pitchFamily="34" charset="0"/>
              </a:rPr>
            </a:br>
            <a:r>
              <a:rPr lang="is-IS" sz="2000" b="1" kern="1200" dirty="0">
                <a:solidFill>
                  <a:sysClr val="windowText" lastClr="000000"/>
                </a:solidFill>
                <a:latin typeface="Gill Sans MT" pitchFamily="34" charset="0"/>
              </a:rPr>
              <a:t/>
            </a:r>
            <a:br>
              <a:rPr lang="is-IS" sz="2000" b="1" kern="1200" dirty="0">
                <a:solidFill>
                  <a:sysClr val="windowText" lastClr="000000"/>
                </a:solidFill>
                <a:latin typeface="Gill Sans MT" pitchFamily="34" charset="0"/>
              </a:rPr>
            </a:br>
            <a:endParaRPr lang="is-I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A8EF4-D01D-4229-8CB5-540FDA00986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08" b="52071"/>
          <a:stretch>
            <a:fillRect/>
          </a:stretch>
        </p:blipFill>
        <p:spPr bwMode="auto">
          <a:xfrm>
            <a:off x="179512" y="6093296"/>
            <a:ext cx="54292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178451"/>
              </p:ext>
            </p:extLst>
          </p:nvPr>
        </p:nvGraphicFramePr>
        <p:xfrm>
          <a:off x="-76525" y="392397"/>
          <a:ext cx="9220525" cy="570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3104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08" b="52071"/>
          <a:stretch>
            <a:fillRect/>
          </a:stretch>
        </p:blipFill>
        <p:spPr bwMode="auto">
          <a:xfrm>
            <a:off x="0" y="968375"/>
            <a:ext cx="54292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2700" y="474663"/>
            <a:ext cx="6913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is-IS" sz="2000" b="1"/>
              <a:t>RYÐJUM HINDRUNUM ÚR VEGI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" y="2103438"/>
            <a:ext cx="7272287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is-IS" sz="2000" dirty="0" smtClean="0"/>
              <a:t>Ísland er háskattaland, m.a. að mati skattasérfræðinga AGS </a:t>
            </a:r>
            <a:endParaRPr lang="is-IS" sz="2000" dirty="0"/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is-IS" sz="2000" dirty="0" smtClean="0"/>
              <a:t>Skattahækkanir geta valdið efnahagslífinu alvarlegum skaða</a:t>
            </a:r>
            <a:endParaRPr lang="is-IS" sz="2000" dirty="0"/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is-IS" sz="2000" dirty="0" smtClean="0"/>
              <a:t>Leggja ber áherslu á tekjuöflunarhæfni skattkerfisins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is-IS" sz="2000" dirty="0" smtClean="0"/>
              <a:t>Ef vilji stendur til þess að auka jöfnuð þegnanna eru bótakerfi mun vænlegri til árangurs en stighækkandi tekjuskattar eða misháir skattar eftir vöruflokkum (þrep í VSK, vörugjöld)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is-IS" sz="2000" dirty="0" smtClean="0"/>
              <a:t>OECD mælir með breiðum skattstofnum og lágum hlutföllum</a:t>
            </a:r>
            <a:endParaRPr lang="is-IS" sz="2000" dirty="0"/>
          </a:p>
          <a:p>
            <a:pPr marL="171450" indent="-171450">
              <a:buFont typeface="Arial" pitchFamily="34" charset="0"/>
              <a:buChar char="•"/>
              <a:defRPr/>
            </a:pPr>
            <a:endParaRPr lang="is-IS" sz="2000" dirty="0"/>
          </a:p>
          <a:p>
            <a:pPr marL="171450" indent="-171450">
              <a:buFont typeface="Arial" pitchFamily="34" charset="0"/>
              <a:buChar char="•"/>
              <a:defRPr/>
            </a:pPr>
            <a:endParaRPr lang="is-I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92162"/>
            <a:ext cx="7772400" cy="576213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Gill Sans MT" pitchFamily="34" charset="0"/>
                <a:ea typeface="+mn-ea"/>
                <a:cs typeface="+mn-cs"/>
              </a:defRPr>
            </a:pPr>
            <a:r>
              <a:rPr lang="is-IS" sz="2400" kern="1200" dirty="0">
                <a:solidFill>
                  <a:sysClr val="windowText" lastClr="000000"/>
                </a:solidFill>
                <a:latin typeface="Gill Sans"/>
              </a:rPr>
              <a:t>Opinber útgjöld í hlutfalli við landsframleiðslu í OECD-ríkjunum árið </a:t>
            </a:r>
            <a:r>
              <a:rPr lang="is-IS" sz="2400" kern="1200" dirty="0" smtClean="0">
                <a:solidFill>
                  <a:sysClr val="windowText" lastClr="000000"/>
                </a:solidFill>
                <a:latin typeface="Gill Sans"/>
              </a:rPr>
              <a:t>2009</a:t>
            </a:r>
            <a:r>
              <a:rPr lang="is-IS" sz="2000" kern="1200" dirty="0">
                <a:solidFill>
                  <a:sysClr val="windowText" lastClr="000000"/>
                </a:solidFill>
                <a:latin typeface="Gill Sans"/>
              </a:rPr>
              <a:t/>
            </a:r>
            <a:br>
              <a:rPr lang="is-IS" sz="2000" kern="1200" dirty="0">
                <a:solidFill>
                  <a:sysClr val="windowText" lastClr="000000"/>
                </a:solidFill>
                <a:latin typeface="Gill Sans"/>
              </a:rPr>
            </a:br>
            <a:endParaRPr lang="is-IS" sz="2000" dirty="0">
              <a:latin typeface="Gill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A8EF4-D01D-4229-8CB5-540FDA00986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08" b="52071"/>
          <a:stretch>
            <a:fillRect/>
          </a:stretch>
        </p:blipFill>
        <p:spPr bwMode="auto">
          <a:xfrm>
            <a:off x="179512" y="6093296"/>
            <a:ext cx="54292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816423"/>
              </p:ext>
            </p:extLst>
          </p:nvPr>
        </p:nvGraphicFramePr>
        <p:xfrm>
          <a:off x="0" y="392397"/>
          <a:ext cx="9220526" cy="570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2673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92162"/>
            <a:ext cx="7772400" cy="876598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Gill Sans MT" pitchFamily="34" charset="0"/>
                <a:ea typeface="+mn-ea"/>
                <a:cs typeface="+mn-cs"/>
              </a:defRPr>
            </a:pPr>
            <a:r>
              <a:rPr lang="is-IS" sz="2400" b="1" kern="1200" dirty="0" smtClean="0">
                <a:solidFill>
                  <a:sysClr val="windowText" lastClr="000000"/>
                </a:solidFill>
                <a:latin typeface="Gill Sans"/>
              </a:rPr>
              <a:t>Opinber </a:t>
            </a:r>
            <a:r>
              <a:rPr lang="is-IS" sz="2400" b="1" kern="1200" dirty="0">
                <a:solidFill>
                  <a:sysClr val="windowText" lastClr="000000"/>
                </a:solidFill>
                <a:latin typeface="Gill Sans"/>
              </a:rPr>
              <a:t>útgjöld, að frádregnum almannatryggingum og velferðarmálum, í hlutfalli við </a:t>
            </a:r>
            <a:r>
              <a:rPr lang="is-IS" sz="2400" b="1" kern="1200" dirty="0" smtClean="0">
                <a:solidFill>
                  <a:sysClr val="windowText" lastClr="000000"/>
                </a:solidFill>
                <a:latin typeface="Gill Sans"/>
              </a:rPr>
              <a:t>landsframleiðslu </a:t>
            </a:r>
            <a:r>
              <a:rPr lang="is-IS" sz="2400" b="1" kern="1200" dirty="0">
                <a:solidFill>
                  <a:sysClr val="windowText" lastClr="000000"/>
                </a:solidFill>
                <a:latin typeface="Gill Sans"/>
              </a:rPr>
              <a:t>í OECD-ríkjunum árið 2009</a:t>
            </a:r>
            <a:br>
              <a:rPr lang="is-IS" sz="2400" b="1" kern="1200" dirty="0">
                <a:solidFill>
                  <a:sysClr val="windowText" lastClr="000000"/>
                </a:solidFill>
                <a:latin typeface="Gill Sans"/>
              </a:rPr>
            </a:br>
            <a:r>
              <a:rPr lang="is-IS" sz="2000" b="1" kern="1200" dirty="0">
                <a:solidFill>
                  <a:sysClr val="windowText" lastClr="000000"/>
                </a:solidFill>
                <a:latin typeface="Gill Sans MT" pitchFamily="34" charset="0"/>
              </a:rPr>
              <a:t/>
            </a:r>
            <a:br>
              <a:rPr lang="is-IS" sz="2000" b="1" kern="1200" dirty="0">
                <a:solidFill>
                  <a:sysClr val="windowText" lastClr="000000"/>
                </a:solidFill>
                <a:latin typeface="Gill Sans MT" pitchFamily="34" charset="0"/>
              </a:rPr>
            </a:br>
            <a:endParaRPr lang="is-I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A8EF4-D01D-4229-8CB5-540FDA00986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08" b="52071"/>
          <a:stretch>
            <a:fillRect/>
          </a:stretch>
        </p:blipFill>
        <p:spPr bwMode="auto">
          <a:xfrm>
            <a:off x="179512" y="6093296"/>
            <a:ext cx="54292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823798"/>
              </p:ext>
            </p:extLst>
          </p:nvPr>
        </p:nvGraphicFramePr>
        <p:xfrm>
          <a:off x="0" y="392397"/>
          <a:ext cx="9220526" cy="570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3315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08" b="52071"/>
          <a:stretch>
            <a:fillRect/>
          </a:stretch>
        </p:blipFill>
        <p:spPr bwMode="auto">
          <a:xfrm>
            <a:off x="0" y="968375"/>
            <a:ext cx="54292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Box 10"/>
          <p:cNvSpPr txBox="1">
            <a:spLocks noChangeArrowheads="1"/>
          </p:cNvSpPr>
          <p:nvPr/>
        </p:nvSpPr>
        <p:spPr bwMode="auto">
          <a:xfrm>
            <a:off x="12700" y="474663"/>
            <a:ext cx="6913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is-IS" sz="2000" b="1"/>
              <a:t>ATVINNULÍF Í UPPNÁMI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560" y="2103438"/>
            <a:ext cx="820891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is-IS" sz="2000" dirty="0"/>
              <a:t>Mikil opinber útgjöld kalla á háa skatta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is-IS" sz="2000" dirty="0"/>
              <a:t>Háir skattar bitna á hagvexti og atvinnusköpun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is-IS" sz="2000" dirty="0"/>
              <a:t>Skattarnir hafa áhrif á samkeppnishæfni atvinnulífsins, hvort sem þeir eru beinir eða óbeinir, innheimtir af fyrirtækjum eða einstaklingum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is-IS" sz="2000" dirty="0"/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is-I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08" b="52071"/>
          <a:stretch>
            <a:fillRect/>
          </a:stretch>
        </p:blipFill>
        <p:spPr bwMode="auto">
          <a:xfrm>
            <a:off x="0" y="968375"/>
            <a:ext cx="54292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3" name="TextBox 10"/>
          <p:cNvSpPr txBox="1">
            <a:spLocks noChangeArrowheads="1"/>
          </p:cNvSpPr>
          <p:nvPr/>
        </p:nvSpPr>
        <p:spPr bwMode="auto">
          <a:xfrm>
            <a:off x="179388" y="474663"/>
            <a:ext cx="6913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is-IS" sz="2000" b="1"/>
              <a:t>NÝTUM FÆRIN!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568" y="2103438"/>
            <a:ext cx="8352928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is-IS" sz="2000" dirty="0" smtClean="0"/>
              <a:t>Vænlegast er að auka umsvifin í hagkerfinu og fjölga skattgreiðendum</a:t>
            </a:r>
            <a:endParaRPr lang="is-IS" sz="2000" dirty="0"/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is-IS" sz="2000" dirty="0"/>
              <a:t>Breytingar á sköttum og gjöldum eru langtímaverkefni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is-IS" sz="2000" dirty="0"/>
              <a:t>Skattkerfi og opinber gjöld þurfa að stuðla að vexti og atvinnu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is-IS" sz="2000" dirty="0"/>
              <a:t>Vilja Íslendingar vera land hárra skatta?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is-IS" sz="2000" dirty="0"/>
              <a:t>Er raunhæft að bera Ísland saman við Danmörku, Svíþjóð og Noreg?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is-IS" sz="1800" dirty="0"/>
          </a:p>
          <a:p>
            <a:pPr marL="171450" indent="-171450">
              <a:buFont typeface="Arial" pitchFamily="34" charset="0"/>
              <a:buChar char="•"/>
              <a:defRPr/>
            </a:pPr>
            <a:endParaRPr lang="is-I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Title Slide">
  <a:themeElements>
    <a:clrScheme name="Default -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6038</TotalTime>
  <Pages>0</Pages>
  <Words>243</Words>
  <Characters>0</Characters>
  <Application>Microsoft Office PowerPoint</Application>
  <PresentationFormat>On-screen Show (4:3)</PresentationFormat>
  <Lines>0</Lines>
  <Paragraphs>35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- Title Slide</vt:lpstr>
      <vt:lpstr>PowerPoint Presentation</vt:lpstr>
      <vt:lpstr>Skatttekjur hins opinbera á Íslandi og að meðaltali í OECD ríkjunum í hlutfalli við landsframleiðslu </vt:lpstr>
      <vt:lpstr>Skatttekjur hins opinbera í heild árið 2009  í hlutfalli við landsframleiðslu </vt:lpstr>
      <vt:lpstr>Skatttekjur hins opinbera, að frátöldum framlögum til almannatrygginga, í hlutfalli við VLF 2009  </vt:lpstr>
      <vt:lpstr>PowerPoint Presentation</vt:lpstr>
      <vt:lpstr>Opinber útgjöld í hlutfalli við landsframleiðslu í OECD-ríkjunum árið 2009 </vt:lpstr>
      <vt:lpstr>Opinber útgjöld, að frádregnum almannatryggingum og velferðarmálum, í hlutfalli við landsframleiðslu í OECD-ríkjunum árið 2009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MORGUNVERÐARFUNDUR SAMTAKA ATVINNULÍFSINS 16. JÚNÍ 2010</dc:title>
  <dc:creator>tor</dc:creator>
  <cp:lastModifiedBy>Hannes G. Sigurðsson</cp:lastModifiedBy>
  <cp:revision>25</cp:revision>
  <dcterms:modified xsi:type="dcterms:W3CDTF">2011-09-25T16:33:36Z</dcterms:modified>
</cp:coreProperties>
</file>