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65" r:id="rId2"/>
  </p:sldMasterIdLst>
  <p:notesMasterIdLst>
    <p:notesMasterId r:id="rId15"/>
  </p:notesMasterIdLst>
  <p:handoutMasterIdLst>
    <p:handoutMasterId r:id="rId16"/>
  </p:handoutMasterIdLst>
  <p:sldIdLst>
    <p:sldId id="256" r:id="rId3"/>
    <p:sldId id="539" r:id="rId4"/>
    <p:sldId id="534" r:id="rId5"/>
    <p:sldId id="529" r:id="rId6"/>
    <p:sldId id="528" r:id="rId7"/>
    <p:sldId id="544" r:id="rId8"/>
    <p:sldId id="530" r:id="rId9"/>
    <p:sldId id="525" r:id="rId10"/>
    <p:sldId id="537" r:id="rId11"/>
    <p:sldId id="538" r:id="rId12"/>
    <p:sldId id="540" r:id="rId13"/>
    <p:sldId id="541" r:id="rId14"/>
  </p:sldIdLst>
  <p:sldSz cx="9144000" cy="6858000" type="screen4x3"/>
  <p:notesSz cx="6662738" cy="9926638"/>
  <p:defaultTextStyle>
    <a:defPPr>
      <a:defRPr lang="is-I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36" autoAdjust="0"/>
    <p:restoredTop sz="94660"/>
  </p:normalViewPr>
  <p:slideViewPr>
    <p:cSldViewPr>
      <p:cViewPr varScale="1">
        <p:scale>
          <a:sx n="107" d="100"/>
          <a:sy n="107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kolbeinn\AppData\Local\Microsoft\Windows\Temporary%20Internet%20Files\Content.Outlook\UJ0WDSBO\velta%20pr%20land%202011-08-06%20&#237;slenska%20(3)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kolbeinn\AppData\Local\Microsoft\Windows\Temporary%20Internet%20Files\Content.Outlook\UJ0WDSBO\velta%20pr%20land%202011-08-06%20&#237;slenska%20(3)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s-I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267482177011683"/>
          <c:y val="0.22409966035193021"/>
          <c:w val="0.85644548818397204"/>
          <c:h val="0.65655821020366079"/>
        </c:manualLayout>
      </c:layout>
      <c:areaChart>
        <c:grouping val="stacked"/>
        <c:varyColors val="0"/>
        <c:ser>
          <c:idx val="0"/>
          <c:order val="0"/>
          <c:tx>
            <c:strRef>
              <c:f>Sheet1!$A$4</c:f>
              <c:strCache>
                <c:ptCount val="1"/>
                <c:pt idx="0">
                  <c:v>Ísland</c:v>
                </c:pt>
              </c:strCache>
            </c:strRef>
          </c:tx>
          <c:cat>
            <c:numRef>
              <c:f>Sheet1!$B$3:$AW$3</c:f>
              <c:numCache>
                <c:formatCode>mmm/yy</c:formatCode>
                <c:ptCount val="48"/>
                <c:pt idx="0">
                  <c:v>39448</c:v>
                </c:pt>
                <c:pt idx="1">
                  <c:v>39479</c:v>
                </c:pt>
                <c:pt idx="2">
                  <c:v>39508</c:v>
                </c:pt>
                <c:pt idx="3">
                  <c:v>39539</c:v>
                </c:pt>
                <c:pt idx="4">
                  <c:v>39569</c:v>
                </c:pt>
                <c:pt idx="5">
                  <c:v>39600</c:v>
                </c:pt>
                <c:pt idx="6">
                  <c:v>39630</c:v>
                </c:pt>
                <c:pt idx="7">
                  <c:v>39661</c:v>
                </c:pt>
                <c:pt idx="8">
                  <c:v>39692</c:v>
                </c:pt>
                <c:pt idx="9">
                  <c:v>39722</c:v>
                </c:pt>
                <c:pt idx="10">
                  <c:v>39753</c:v>
                </c:pt>
                <c:pt idx="11">
                  <c:v>39783</c:v>
                </c:pt>
                <c:pt idx="12">
                  <c:v>39814</c:v>
                </c:pt>
                <c:pt idx="13">
                  <c:v>39845</c:v>
                </c:pt>
                <c:pt idx="14">
                  <c:v>39873</c:v>
                </c:pt>
                <c:pt idx="15">
                  <c:v>39904</c:v>
                </c:pt>
                <c:pt idx="16">
                  <c:v>39934</c:v>
                </c:pt>
                <c:pt idx="17">
                  <c:v>39965</c:v>
                </c:pt>
                <c:pt idx="18">
                  <c:v>39995</c:v>
                </c:pt>
                <c:pt idx="19">
                  <c:v>40026</c:v>
                </c:pt>
                <c:pt idx="20">
                  <c:v>40057</c:v>
                </c:pt>
                <c:pt idx="21">
                  <c:v>40087</c:v>
                </c:pt>
                <c:pt idx="22">
                  <c:v>40118</c:v>
                </c:pt>
                <c:pt idx="23">
                  <c:v>40148</c:v>
                </c:pt>
                <c:pt idx="24">
                  <c:v>40179</c:v>
                </c:pt>
                <c:pt idx="25">
                  <c:v>40210</c:v>
                </c:pt>
                <c:pt idx="26">
                  <c:v>40238</c:v>
                </c:pt>
                <c:pt idx="27">
                  <c:v>40269</c:v>
                </c:pt>
                <c:pt idx="28">
                  <c:v>40299</c:v>
                </c:pt>
                <c:pt idx="29">
                  <c:v>40330</c:v>
                </c:pt>
                <c:pt idx="30">
                  <c:v>40360</c:v>
                </c:pt>
                <c:pt idx="31">
                  <c:v>40391</c:v>
                </c:pt>
                <c:pt idx="32">
                  <c:v>40422</c:v>
                </c:pt>
                <c:pt idx="33">
                  <c:v>40452</c:v>
                </c:pt>
                <c:pt idx="34">
                  <c:v>40483</c:v>
                </c:pt>
                <c:pt idx="35">
                  <c:v>40513</c:v>
                </c:pt>
                <c:pt idx="36">
                  <c:v>40544</c:v>
                </c:pt>
                <c:pt idx="37">
                  <c:v>40575</c:v>
                </c:pt>
                <c:pt idx="38">
                  <c:v>40603</c:v>
                </c:pt>
                <c:pt idx="39">
                  <c:v>40634</c:v>
                </c:pt>
                <c:pt idx="40">
                  <c:v>40664</c:v>
                </c:pt>
                <c:pt idx="41">
                  <c:v>40695</c:v>
                </c:pt>
                <c:pt idx="42">
                  <c:v>40725</c:v>
                </c:pt>
                <c:pt idx="43">
                  <c:v>40756</c:v>
                </c:pt>
                <c:pt idx="44">
                  <c:v>40787</c:v>
                </c:pt>
                <c:pt idx="45">
                  <c:v>40817</c:v>
                </c:pt>
                <c:pt idx="46">
                  <c:v>40848</c:v>
                </c:pt>
                <c:pt idx="47">
                  <c:v>40878</c:v>
                </c:pt>
              </c:numCache>
            </c:numRef>
          </c:cat>
          <c:val>
            <c:numRef>
              <c:f>Sheet1!$B$4:$AW$4</c:f>
              <c:numCache>
                <c:formatCode>#,##0</c:formatCode>
                <c:ptCount val="48"/>
                <c:pt idx="0">
                  <c:v>929227</c:v>
                </c:pt>
                <c:pt idx="1">
                  <c:v>1205823</c:v>
                </c:pt>
                <c:pt idx="2">
                  <c:v>923287</c:v>
                </c:pt>
                <c:pt idx="3">
                  <c:v>1019566</c:v>
                </c:pt>
                <c:pt idx="4">
                  <c:v>1436934</c:v>
                </c:pt>
                <c:pt idx="5">
                  <c:v>1695147</c:v>
                </c:pt>
                <c:pt idx="6">
                  <c:v>1911718</c:v>
                </c:pt>
                <c:pt idx="7">
                  <c:v>1950098.9920000008</c:v>
                </c:pt>
                <c:pt idx="8">
                  <c:v>2003862.09</c:v>
                </c:pt>
                <c:pt idx="9">
                  <c:v>1630806.078</c:v>
                </c:pt>
                <c:pt idx="10">
                  <c:v>1268950.3810000001</c:v>
                </c:pt>
                <c:pt idx="11">
                  <c:v>787402.34700000158</c:v>
                </c:pt>
                <c:pt idx="12">
                  <c:v>846716</c:v>
                </c:pt>
                <c:pt idx="13">
                  <c:v>796771</c:v>
                </c:pt>
                <c:pt idx="14">
                  <c:v>986052</c:v>
                </c:pt>
                <c:pt idx="15">
                  <c:v>739736</c:v>
                </c:pt>
                <c:pt idx="16">
                  <c:v>852481</c:v>
                </c:pt>
                <c:pt idx="17">
                  <c:v>968123</c:v>
                </c:pt>
                <c:pt idx="18">
                  <c:v>780076</c:v>
                </c:pt>
                <c:pt idx="19">
                  <c:v>724169</c:v>
                </c:pt>
                <c:pt idx="20">
                  <c:v>585145</c:v>
                </c:pt>
                <c:pt idx="21">
                  <c:v>517024</c:v>
                </c:pt>
                <c:pt idx="22">
                  <c:v>515115</c:v>
                </c:pt>
                <c:pt idx="23">
                  <c:v>339893</c:v>
                </c:pt>
                <c:pt idx="24">
                  <c:v>251248</c:v>
                </c:pt>
                <c:pt idx="25">
                  <c:v>270968</c:v>
                </c:pt>
                <c:pt idx="26">
                  <c:v>265161</c:v>
                </c:pt>
                <c:pt idx="27">
                  <c:v>416238.61666666664</c:v>
                </c:pt>
                <c:pt idx="28">
                  <c:v>362738.61666666664</c:v>
                </c:pt>
                <c:pt idx="29">
                  <c:v>357738.61666666664</c:v>
                </c:pt>
                <c:pt idx="30">
                  <c:v>258196.61666666667</c:v>
                </c:pt>
                <c:pt idx="31">
                  <c:v>128598.61666666667</c:v>
                </c:pt>
                <c:pt idx="32">
                  <c:v>128598.61666666667</c:v>
                </c:pt>
                <c:pt idx="33">
                  <c:v>309249</c:v>
                </c:pt>
                <c:pt idx="34">
                  <c:v>222598</c:v>
                </c:pt>
                <c:pt idx="35">
                  <c:v>412144</c:v>
                </c:pt>
                <c:pt idx="36">
                  <c:v>271107</c:v>
                </c:pt>
                <c:pt idx="37">
                  <c:v>376303</c:v>
                </c:pt>
                <c:pt idx="38">
                  <c:v>328667</c:v>
                </c:pt>
                <c:pt idx="39">
                  <c:v>365000</c:v>
                </c:pt>
                <c:pt idx="40">
                  <c:v>236700</c:v>
                </c:pt>
                <c:pt idx="41">
                  <c:v>305000</c:v>
                </c:pt>
                <c:pt idx="42">
                  <c:v>330000</c:v>
                </c:pt>
                <c:pt idx="43">
                  <c:v>330000</c:v>
                </c:pt>
                <c:pt idx="44">
                  <c:v>330000</c:v>
                </c:pt>
                <c:pt idx="45">
                  <c:v>430000</c:v>
                </c:pt>
                <c:pt idx="46">
                  <c:v>370000</c:v>
                </c:pt>
                <c:pt idx="47">
                  <c:v>350000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1846016"/>
        <c:axId val="141847552"/>
      </c:areaChart>
      <c:dateAx>
        <c:axId val="141846016"/>
        <c:scaling>
          <c:orientation val="minMax"/>
        </c:scaling>
        <c:delete val="0"/>
        <c:axPos val="b"/>
        <c:majorGridlines/>
        <c:numFmt formatCode="mmm/yy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s-IS"/>
          </a:p>
        </c:txPr>
        <c:crossAx val="141847552"/>
        <c:crosses val="autoZero"/>
        <c:auto val="1"/>
        <c:lblOffset val="100"/>
        <c:baseTimeUnit val="months"/>
      </c:dateAx>
      <c:valAx>
        <c:axId val="14184755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 b="1"/>
                </a:pPr>
                <a:r>
                  <a:rPr lang="en-US" sz="1800" b="1"/>
                  <a:t>ISK ´000</a:t>
                </a:r>
              </a:p>
            </c:rich>
          </c:tx>
          <c:layout/>
          <c:overlay val="0"/>
        </c:title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s-IS"/>
          </a:p>
        </c:txPr>
        <c:crossAx val="141846016"/>
        <c:crosses val="autoZero"/>
        <c:crossBetween val="midCat"/>
      </c:valAx>
    </c:plotArea>
    <c:legend>
      <c:legendPos val="r"/>
      <c:legendEntry>
        <c:idx val="0"/>
        <c:txPr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s-IS"/>
          </a:p>
        </c:txPr>
      </c:legendEntry>
      <c:layout>
        <c:manualLayout>
          <c:xMode val="edge"/>
          <c:yMode val="edge"/>
          <c:x val="0.34799370118296052"/>
          <c:y val="0.37395055855507026"/>
          <c:w val="0.14647623693985692"/>
          <c:h val="6.7664346633127884E-2"/>
        </c:manualLayout>
      </c:layout>
      <c:overlay val="0"/>
      <c:txPr>
        <a:bodyPr/>
        <a:lstStyle/>
        <a:p>
          <a:pPr>
            <a:defRPr sz="845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is-IS"/>
        </a:p>
      </c:txPr>
    </c:legend>
    <c:plotVisOnly val="1"/>
    <c:dispBlanksAs val="zero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is-IS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s-I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67482177011686"/>
          <c:y val="9.6835656421729366E-2"/>
          <c:w val="0.85644548818397193"/>
          <c:h val="0.7838221712950415"/>
        </c:manualLayout>
      </c:layout>
      <c:areaChart>
        <c:grouping val="stacked"/>
        <c:varyColors val="0"/>
        <c:ser>
          <c:idx val="0"/>
          <c:order val="0"/>
          <c:tx>
            <c:strRef>
              <c:f>Sheet1!$A$4</c:f>
              <c:strCache>
                <c:ptCount val="1"/>
                <c:pt idx="0">
                  <c:v>Ísland</c:v>
                </c:pt>
              </c:strCache>
            </c:strRef>
          </c:tx>
          <c:cat>
            <c:numRef>
              <c:f>Sheet1!$B$3:$AW$3</c:f>
              <c:numCache>
                <c:formatCode>mmm/yy</c:formatCode>
                <c:ptCount val="48"/>
                <c:pt idx="0">
                  <c:v>39448</c:v>
                </c:pt>
                <c:pt idx="1">
                  <c:v>39479</c:v>
                </c:pt>
                <c:pt idx="2">
                  <c:v>39508</c:v>
                </c:pt>
                <c:pt idx="3">
                  <c:v>39539</c:v>
                </c:pt>
                <c:pt idx="4">
                  <c:v>39569</c:v>
                </c:pt>
                <c:pt idx="5">
                  <c:v>39600</c:v>
                </c:pt>
                <c:pt idx="6">
                  <c:v>39630</c:v>
                </c:pt>
                <c:pt idx="7">
                  <c:v>39661</c:v>
                </c:pt>
                <c:pt idx="8">
                  <c:v>39692</c:v>
                </c:pt>
                <c:pt idx="9">
                  <c:v>39722</c:v>
                </c:pt>
                <c:pt idx="10">
                  <c:v>39753</c:v>
                </c:pt>
                <c:pt idx="11">
                  <c:v>39783</c:v>
                </c:pt>
                <c:pt idx="12">
                  <c:v>39814</c:v>
                </c:pt>
                <c:pt idx="13">
                  <c:v>39845</c:v>
                </c:pt>
                <c:pt idx="14">
                  <c:v>39873</c:v>
                </c:pt>
                <c:pt idx="15">
                  <c:v>39904</c:v>
                </c:pt>
                <c:pt idx="16">
                  <c:v>39934</c:v>
                </c:pt>
                <c:pt idx="17">
                  <c:v>39965</c:v>
                </c:pt>
                <c:pt idx="18">
                  <c:v>39995</c:v>
                </c:pt>
                <c:pt idx="19">
                  <c:v>40026</c:v>
                </c:pt>
                <c:pt idx="20">
                  <c:v>40057</c:v>
                </c:pt>
                <c:pt idx="21">
                  <c:v>40087</c:v>
                </c:pt>
                <c:pt idx="22">
                  <c:v>40118</c:v>
                </c:pt>
                <c:pt idx="23">
                  <c:v>40148</c:v>
                </c:pt>
                <c:pt idx="24">
                  <c:v>40179</c:v>
                </c:pt>
                <c:pt idx="25">
                  <c:v>40210</c:v>
                </c:pt>
                <c:pt idx="26">
                  <c:v>40238</c:v>
                </c:pt>
                <c:pt idx="27">
                  <c:v>40269</c:v>
                </c:pt>
                <c:pt idx="28">
                  <c:v>40299</c:v>
                </c:pt>
                <c:pt idx="29">
                  <c:v>40330</c:v>
                </c:pt>
                <c:pt idx="30">
                  <c:v>40360</c:v>
                </c:pt>
                <c:pt idx="31">
                  <c:v>40391</c:v>
                </c:pt>
                <c:pt idx="32">
                  <c:v>40422</c:v>
                </c:pt>
                <c:pt idx="33">
                  <c:v>40452</c:v>
                </c:pt>
                <c:pt idx="34">
                  <c:v>40483</c:v>
                </c:pt>
                <c:pt idx="35">
                  <c:v>40513</c:v>
                </c:pt>
                <c:pt idx="36">
                  <c:v>40544</c:v>
                </c:pt>
                <c:pt idx="37">
                  <c:v>40575</c:v>
                </c:pt>
                <c:pt idx="38">
                  <c:v>40603</c:v>
                </c:pt>
                <c:pt idx="39">
                  <c:v>40634</c:v>
                </c:pt>
                <c:pt idx="40">
                  <c:v>40664</c:v>
                </c:pt>
                <c:pt idx="41">
                  <c:v>40695</c:v>
                </c:pt>
                <c:pt idx="42">
                  <c:v>40725</c:v>
                </c:pt>
                <c:pt idx="43">
                  <c:v>40756</c:v>
                </c:pt>
                <c:pt idx="44">
                  <c:v>40787</c:v>
                </c:pt>
                <c:pt idx="45">
                  <c:v>40817</c:v>
                </c:pt>
                <c:pt idx="46">
                  <c:v>40848</c:v>
                </c:pt>
                <c:pt idx="47">
                  <c:v>40878</c:v>
                </c:pt>
              </c:numCache>
            </c:numRef>
          </c:cat>
          <c:val>
            <c:numRef>
              <c:f>Sheet1!$B$4:$AW$4</c:f>
              <c:numCache>
                <c:formatCode>#,##0</c:formatCode>
                <c:ptCount val="48"/>
                <c:pt idx="0">
                  <c:v>929227</c:v>
                </c:pt>
                <c:pt idx="1">
                  <c:v>1205823</c:v>
                </c:pt>
                <c:pt idx="2">
                  <c:v>923287</c:v>
                </c:pt>
                <c:pt idx="3">
                  <c:v>1019566</c:v>
                </c:pt>
                <c:pt idx="4">
                  <c:v>1436934</c:v>
                </c:pt>
                <c:pt idx="5">
                  <c:v>1695147</c:v>
                </c:pt>
                <c:pt idx="6">
                  <c:v>1911718</c:v>
                </c:pt>
                <c:pt idx="7">
                  <c:v>1950098.9920000008</c:v>
                </c:pt>
                <c:pt idx="8">
                  <c:v>2003862.09</c:v>
                </c:pt>
                <c:pt idx="9">
                  <c:v>1630806.078</c:v>
                </c:pt>
                <c:pt idx="10">
                  <c:v>1268950.3810000001</c:v>
                </c:pt>
                <c:pt idx="11">
                  <c:v>787402.34700000146</c:v>
                </c:pt>
                <c:pt idx="12">
                  <c:v>846716</c:v>
                </c:pt>
                <c:pt idx="13">
                  <c:v>796771</c:v>
                </c:pt>
                <c:pt idx="14">
                  <c:v>986052</c:v>
                </c:pt>
                <c:pt idx="15">
                  <c:v>739736</c:v>
                </c:pt>
                <c:pt idx="16">
                  <c:v>852481</c:v>
                </c:pt>
                <c:pt idx="17">
                  <c:v>968123</c:v>
                </c:pt>
                <c:pt idx="18">
                  <c:v>780076</c:v>
                </c:pt>
                <c:pt idx="19">
                  <c:v>724169</c:v>
                </c:pt>
                <c:pt idx="20">
                  <c:v>585145</c:v>
                </c:pt>
                <c:pt idx="21">
                  <c:v>517024</c:v>
                </c:pt>
                <c:pt idx="22">
                  <c:v>515115</c:v>
                </c:pt>
                <c:pt idx="23">
                  <c:v>339893</c:v>
                </c:pt>
                <c:pt idx="24">
                  <c:v>251248</c:v>
                </c:pt>
                <c:pt idx="25">
                  <c:v>270968</c:v>
                </c:pt>
                <c:pt idx="26">
                  <c:v>265161</c:v>
                </c:pt>
                <c:pt idx="27">
                  <c:v>416238.61666666664</c:v>
                </c:pt>
                <c:pt idx="28">
                  <c:v>362738.61666666664</c:v>
                </c:pt>
                <c:pt idx="29">
                  <c:v>357738.61666666664</c:v>
                </c:pt>
                <c:pt idx="30">
                  <c:v>258196.61666666667</c:v>
                </c:pt>
                <c:pt idx="31">
                  <c:v>128598.61666666667</c:v>
                </c:pt>
                <c:pt idx="32">
                  <c:v>128598.61666666667</c:v>
                </c:pt>
                <c:pt idx="33">
                  <c:v>309249</c:v>
                </c:pt>
                <c:pt idx="34">
                  <c:v>222598</c:v>
                </c:pt>
                <c:pt idx="35">
                  <c:v>412144</c:v>
                </c:pt>
                <c:pt idx="36">
                  <c:v>271107</c:v>
                </c:pt>
                <c:pt idx="37">
                  <c:v>376303</c:v>
                </c:pt>
                <c:pt idx="38">
                  <c:v>328667</c:v>
                </c:pt>
                <c:pt idx="39">
                  <c:v>365000</c:v>
                </c:pt>
                <c:pt idx="40">
                  <c:v>236700</c:v>
                </c:pt>
                <c:pt idx="41">
                  <c:v>305000</c:v>
                </c:pt>
                <c:pt idx="42">
                  <c:v>330000</c:v>
                </c:pt>
                <c:pt idx="43">
                  <c:v>330000</c:v>
                </c:pt>
                <c:pt idx="44">
                  <c:v>330000</c:v>
                </c:pt>
                <c:pt idx="45">
                  <c:v>430000</c:v>
                </c:pt>
                <c:pt idx="46">
                  <c:v>370000</c:v>
                </c:pt>
                <c:pt idx="47">
                  <c:v>350000</c:v>
                </c:pt>
              </c:numCache>
            </c:numRef>
          </c:val>
        </c:ser>
        <c:ser>
          <c:idx val="1"/>
          <c:order val="1"/>
          <c:tx>
            <c:strRef>
              <c:f>Sheet1!$A$5</c:f>
              <c:strCache>
                <c:ptCount val="1"/>
                <c:pt idx="0">
                  <c:v>Noregur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cat>
            <c:numRef>
              <c:f>Sheet1!$B$3:$AW$3</c:f>
              <c:numCache>
                <c:formatCode>mmm/yy</c:formatCode>
                <c:ptCount val="48"/>
                <c:pt idx="0">
                  <c:v>39448</c:v>
                </c:pt>
                <c:pt idx="1">
                  <c:v>39479</c:v>
                </c:pt>
                <c:pt idx="2">
                  <c:v>39508</c:v>
                </c:pt>
                <c:pt idx="3">
                  <c:v>39539</c:v>
                </c:pt>
                <c:pt idx="4">
                  <c:v>39569</c:v>
                </c:pt>
                <c:pt idx="5">
                  <c:v>39600</c:v>
                </c:pt>
                <c:pt idx="6">
                  <c:v>39630</c:v>
                </c:pt>
                <c:pt idx="7">
                  <c:v>39661</c:v>
                </c:pt>
                <c:pt idx="8">
                  <c:v>39692</c:v>
                </c:pt>
                <c:pt idx="9">
                  <c:v>39722</c:v>
                </c:pt>
                <c:pt idx="10">
                  <c:v>39753</c:v>
                </c:pt>
                <c:pt idx="11">
                  <c:v>39783</c:v>
                </c:pt>
                <c:pt idx="12">
                  <c:v>39814</c:v>
                </c:pt>
                <c:pt idx="13">
                  <c:v>39845</c:v>
                </c:pt>
                <c:pt idx="14">
                  <c:v>39873</c:v>
                </c:pt>
                <c:pt idx="15">
                  <c:v>39904</c:v>
                </c:pt>
                <c:pt idx="16">
                  <c:v>39934</c:v>
                </c:pt>
                <c:pt idx="17">
                  <c:v>39965</c:v>
                </c:pt>
                <c:pt idx="18">
                  <c:v>39995</c:v>
                </c:pt>
                <c:pt idx="19">
                  <c:v>40026</c:v>
                </c:pt>
                <c:pt idx="20">
                  <c:v>40057</c:v>
                </c:pt>
                <c:pt idx="21">
                  <c:v>40087</c:v>
                </c:pt>
                <c:pt idx="22">
                  <c:v>40118</c:v>
                </c:pt>
                <c:pt idx="23">
                  <c:v>40148</c:v>
                </c:pt>
                <c:pt idx="24">
                  <c:v>40179</c:v>
                </c:pt>
                <c:pt idx="25">
                  <c:v>40210</c:v>
                </c:pt>
                <c:pt idx="26">
                  <c:v>40238</c:v>
                </c:pt>
                <c:pt idx="27">
                  <c:v>40269</c:v>
                </c:pt>
                <c:pt idx="28">
                  <c:v>40299</c:v>
                </c:pt>
                <c:pt idx="29">
                  <c:v>40330</c:v>
                </c:pt>
                <c:pt idx="30">
                  <c:v>40360</c:v>
                </c:pt>
                <c:pt idx="31">
                  <c:v>40391</c:v>
                </c:pt>
                <c:pt idx="32">
                  <c:v>40422</c:v>
                </c:pt>
                <c:pt idx="33">
                  <c:v>40452</c:v>
                </c:pt>
                <c:pt idx="34">
                  <c:v>40483</c:v>
                </c:pt>
                <c:pt idx="35">
                  <c:v>40513</c:v>
                </c:pt>
                <c:pt idx="36">
                  <c:v>40544</c:v>
                </c:pt>
                <c:pt idx="37">
                  <c:v>40575</c:v>
                </c:pt>
                <c:pt idx="38">
                  <c:v>40603</c:v>
                </c:pt>
                <c:pt idx="39">
                  <c:v>40634</c:v>
                </c:pt>
                <c:pt idx="40">
                  <c:v>40664</c:v>
                </c:pt>
                <c:pt idx="41">
                  <c:v>40695</c:v>
                </c:pt>
                <c:pt idx="42">
                  <c:v>40725</c:v>
                </c:pt>
                <c:pt idx="43">
                  <c:v>40756</c:v>
                </c:pt>
                <c:pt idx="44">
                  <c:v>40787</c:v>
                </c:pt>
                <c:pt idx="45">
                  <c:v>40817</c:v>
                </c:pt>
                <c:pt idx="46">
                  <c:v>40848</c:v>
                </c:pt>
                <c:pt idx="47">
                  <c:v>40878</c:v>
                </c:pt>
              </c:numCache>
            </c:numRef>
          </c:cat>
          <c:val>
            <c:numRef>
              <c:f>Sheet1!$B$5:$AW$5</c:f>
              <c:numCache>
                <c:formatCode>#,##0</c:formatCode>
                <c:ptCount val="4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299325</c:v>
                </c:pt>
                <c:pt idx="21">
                  <c:v>219505</c:v>
                </c:pt>
                <c:pt idx="22">
                  <c:v>299325</c:v>
                </c:pt>
                <c:pt idx="23">
                  <c:v>279370</c:v>
                </c:pt>
                <c:pt idx="24">
                  <c:v>299325</c:v>
                </c:pt>
                <c:pt idx="25">
                  <c:v>299325</c:v>
                </c:pt>
                <c:pt idx="26">
                  <c:v>379145</c:v>
                </c:pt>
                <c:pt idx="27">
                  <c:v>359190</c:v>
                </c:pt>
                <c:pt idx="28">
                  <c:v>399100</c:v>
                </c:pt>
                <c:pt idx="29">
                  <c:v>299325</c:v>
                </c:pt>
                <c:pt idx="30">
                  <c:v>439010</c:v>
                </c:pt>
                <c:pt idx="31">
                  <c:v>379370</c:v>
                </c:pt>
                <c:pt idx="32">
                  <c:v>399550</c:v>
                </c:pt>
                <c:pt idx="33">
                  <c:v>473433.5</c:v>
                </c:pt>
                <c:pt idx="34">
                  <c:v>508879.5</c:v>
                </c:pt>
                <c:pt idx="35">
                  <c:v>460539</c:v>
                </c:pt>
                <c:pt idx="36">
                  <c:v>491452.5</c:v>
                </c:pt>
                <c:pt idx="37">
                  <c:v>538905</c:v>
                </c:pt>
                <c:pt idx="38">
                  <c:v>481814</c:v>
                </c:pt>
                <c:pt idx="39">
                  <c:v>596995</c:v>
                </c:pt>
                <c:pt idx="40">
                  <c:v>426536</c:v>
                </c:pt>
                <c:pt idx="41">
                  <c:v>485762</c:v>
                </c:pt>
                <c:pt idx="42">
                  <c:v>831600</c:v>
                </c:pt>
                <c:pt idx="43">
                  <c:v>880000</c:v>
                </c:pt>
                <c:pt idx="44">
                  <c:v>968000</c:v>
                </c:pt>
                <c:pt idx="45">
                  <c:v>830400</c:v>
                </c:pt>
                <c:pt idx="46">
                  <c:v>744000</c:v>
                </c:pt>
                <c:pt idx="47">
                  <c:v>519000</c:v>
                </c:pt>
              </c:numCache>
            </c:numRef>
          </c:val>
        </c:ser>
        <c:ser>
          <c:idx val="2"/>
          <c:order val="2"/>
          <c:tx>
            <c:strRef>
              <c:f>Sheet1!$A$6</c:f>
              <c:strCache>
                <c:ptCount val="1"/>
                <c:pt idx="0">
                  <c:v>Grænland</c:v>
                </c:pt>
              </c:strCache>
            </c:strRef>
          </c:tx>
          <c:spPr>
            <a:solidFill>
              <a:schemeClr val="accent3">
                <a:lumMod val="65000"/>
              </a:schemeClr>
            </a:solidFill>
          </c:spPr>
          <c:cat>
            <c:numRef>
              <c:f>Sheet1!$B$3:$AW$3</c:f>
              <c:numCache>
                <c:formatCode>mmm/yy</c:formatCode>
                <c:ptCount val="48"/>
                <c:pt idx="0">
                  <c:v>39448</c:v>
                </c:pt>
                <c:pt idx="1">
                  <c:v>39479</c:v>
                </c:pt>
                <c:pt idx="2">
                  <c:v>39508</c:v>
                </c:pt>
                <c:pt idx="3">
                  <c:v>39539</c:v>
                </c:pt>
                <c:pt idx="4">
                  <c:v>39569</c:v>
                </c:pt>
                <c:pt idx="5">
                  <c:v>39600</c:v>
                </c:pt>
                <c:pt idx="6">
                  <c:v>39630</c:v>
                </c:pt>
                <c:pt idx="7">
                  <c:v>39661</c:v>
                </c:pt>
                <c:pt idx="8">
                  <c:v>39692</c:v>
                </c:pt>
                <c:pt idx="9">
                  <c:v>39722</c:v>
                </c:pt>
                <c:pt idx="10">
                  <c:v>39753</c:v>
                </c:pt>
                <c:pt idx="11">
                  <c:v>39783</c:v>
                </c:pt>
                <c:pt idx="12">
                  <c:v>39814</c:v>
                </c:pt>
                <c:pt idx="13">
                  <c:v>39845</c:v>
                </c:pt>
                <c:pt idx="14">
                  <c:v>39873</c:v>
                </c:pt>
                <c:pt idx="15">
                  <c:v>39904</c:v>
                </c:pt>
                <c:pt idx="16">
                  <c:v>39934</c:v>
                </c:pt>
                <c:pt idx="17">
                  <c:v>39965</c:v>
                </c:pt>
                <c:pt idx="18">
                  <c:v>39995</c:v>
                </c:pt>
                <c:pt idx="19">
                  <c:v>40026</c:v>
                </c:pt>
                <c:pt idx="20">
                  <c:v>40057</c:v>
                </c:pt>
                <c:pt idx="21">
                  <c:v>40087</c:v>
                </c:pt>
                <c:pt idx="22">
                  <c:v>40118</c:v>
                </c:pt>
                <c:pt idx="23">
                  <c:v>40148</c:v>
                </c:pt>
                <c:pt idx="24">
                  <c:v>40179</c:v>
                </c:pt>
                <c:pt idx="25">
                  <c:v>40210</c:v>
                </c:pt>
                <c:pt idx="26">
                  <c:v>40238</c:v>
                </c:pt>
                <c:pt idx="27">
                  <c:v>40269</c:v>
                </c:pt>
                <c:pt idx="28">
                  <c:v>40299</c:v>
                </c:pt>
                <c:pt idx="29">
                  <c:v>40330</c:v>
                </c:pt>
                <c:pt idx="30">
                  <c:v>40360</c:v>
                </c:pt>
                <c:pt idx="31">
                  <c:v>40391</c:v>
                </c:pt>
                <c:pt idx="32">
                  <c:v>40422</c:v>
                </c:pt>
                <c:pt idx="33">
                  <c:v>40452</c:v>
                </c:pt>
                <c:pt idx="34">
                  <c:v>40483</c:v>
                </c:pt>
                <c:pt idx="35">
                  <c:v>40513</c:v>
                </c:pt>
                <c:pt idx="36">
                  <c:v>40544</c:v>
                </c:pt>
                <c:pt idx="37">
                  <c:v>40575</c:v>
                </c:pt>
                <c:pt idx="38">
                  <c:v>40603</c:v>
                </c:pt>
                <c:pt idx="39">
                  <c:v>40634</c:v>
                </c:pt>
                <c:pt idx="40">
                  <c:v>40664</c:v>
                </c:pt>
                <c:pt idx="41">
                  <c:v>40695</c:v>
                </c:pt>
                <c:pt idx="42">
                  <c:v>40725</c:v>
                </c:pt>
                <c:pt idx="43">
                  <c:v>40756</c:v>
                </c:pt>
                <c:pt idx="44">
                  <c:v>40787</c:v>
                </c:pt>
                <c:pt idx="45">
                  <c:v>40817</c:v>
                </c:pt>
                <c:pt idx="46">
                  <c:v>40848</c:v>
                </c:pt>
                <c:pt idx="47">
                  <c:v>40878</c:v>
                </c:pt>
              </c:numCache>
            </c:numRef>
          </c:cat>
          <c:val>
            <c:numRef>
              <c:f>Sheet1!$B$6:$AW$6</c:f>
              <c:numCache>
                <c:formatCode>#,##0</c:formatCode>
                <c:ptCount val="48"/>
                <c:pt idx="0">
                  <c:v>236912.84999999998</c:v>
                </c:pt>
                <c:pt idx="1">
                  <c:v>197392.965</c:v>
                </c:pt>
                <c:pt idx="2">
                  <c:v>133321.54500000001</c:v>
                </c:pt>
                <c:pt idx="3">
                  <c:v>142870.31999999998</c:v>
                </c:pt>
                <c:pt idx="4">
                  <c:v>252939.31999999998</c:v>
                </c:pt>
                <c:pt idx="5">
                  <c:v>238966</c:v>
                </c:pt>
                <c:pt idx="6">
                  <c:v>402989</c:v>
                </c:pt>
                <c:pt idx="7">
                  <c:v>199254.96399999992</c:v>
                </c:pt>
                <c:pt idx="8">
                  <c:v>506822.61199999985</c:v>
                </c:pt>
                <c:pt idx="9">
                  <c:v>488530.42400000035</c:v>
                </c:pt>
                <c:pt idx="10">
                  <c:v>585677.3410000006</c:v>
                </c:pt>
                <c:pt idx="11">
                  <c:v>124060.81</c:v>
                </c:pt>
                <c:pt idx="12">
                  <c:v>32100</c:v>
                </c:pt>
                <c:pt idx="13">
                  <c:v>32100</c:v>
                </c:pt>
                <c:pt idx="14">
                  <c:v>247068.36000000002</c:v>
                </c:pt>
                <c:pt idx="15">
                  <c:v>262755.24</c:v>
                </c:pt>
                <c:pt idx="16">
                  <c:v>564941.59200000006</c:v>
                </c:pt>
                <c:pt idx="17">
                  <c:v>321604.80799999984</c:v>
                </c:pt>
                <c:pt idx="18">
                  <c:v>354000.592</c:v>
                </c:pt>
                <c:pt idx="19">
                  <c:v>337695.74400000001</c:v>
                </c:pt>
                <c:pt idx="20">
                  <c:v>322317.84799999977</c:v>
                </c:pt>
                <c:pt idx="21">
                  <c:v>341094.56800000003</c:v>
                </c:pt>
                <c:pt idx="22">
                  <c:v>214030.84</c:v>
                </c:pt>
                <c:pt idx="23">
                  <c:v>185342.86399999988</c:v>
                </c:pt>
                <c:pt idx="24">
                  <c:v>173649.008</c:v>
                </c:pt>
                <c:pt idx="25">
                  <c:v>167730.77600000001</c:v>
                </c:pt>
                <c:pt idx="26">
                  <c:v>147005.08000000002</c:v>
                </c:pt>
                <c:pt idx="27">
                  <c:v>129250.38400000002</c:v>
                </c:pt>
                <c:pt idx="28">
                  <c:v>129250.38400000002</c:v>
                </c:pt>
                <c:pt idx="29">
                  <c:v>114442.92</c:v>
                </c:pt>
                <c:pt idx="30">
                  <c:v>114442.92</c:v>
                </c:pt>
                <c:pt idx="31">
                  <c:v>126279.38400000002</c:v>
                </c:pt>
                <c:pt idx="32">
                  <c:v>288139.61600000004</c:v>
                </c:pt>
                <c:pt idx="33">
                  <c:v>420352.5</c:v>
                </c:pt>
                <c:pt idx="34">
                  <c:v>357315</c:v>
                </c:pt>
                <c:pt idx="35">
                  <c:v>228513.5</c:v>
                </c:pt>
                <c:pt idx="36">
                  <c:v>273634</c:v>
                </c:pt>
                <c:pt idx="37">
                  <c:v>228165</c:v>
                </c:pt>
                <c:pt idx="38">
                  <c:v>363649.5</c:v>
                </c:pt>
                <c:pt idx="39">
                  <c:v>365863.5</c:v>
                </c:pt>
                <c:pt idx="40">
                  <c:v>348500</c:v>
                </c:pt>
                <c:pt idx="41">
                  <c:v>410000</c:v>
                </c:pt>
                <c:pt idx="42">
                  <c:v>623500</c:v>
                </c:pt>
                <c:pt idx="43">
                  <c:v>473000</c:v>
                </c:pt>
                <c:pt idx="44">
                  <c:v>494500</c:v>
                </c:pt>
                <c:pt idx="45">
                  <c:v>301000</c:v>
                </c:pt>
                <c:pt idx="46">
                  <c:v>230050</c:v>
                </c:pt>
                <c:pt idx="47">
                  <c:v>193000</c:v>
                </c:pt>
              </c:numCache>
            </c:numRef>
          </c:val>
        </c:ser>
        <c:ser>
          <c:idx val="3"/>
          <c:order val="3"/>
          <c:tx>
            <c:strRef>
              <c:f>Sheet1!$A$7</c:f>
              <c:strCache>
                <c:ptCount val="1"/>
                <c:pt idx="0">
                  <c:v>Jamaíka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accent3">
                  <a:lumMod val="65000"/>
                </a:schemeClr>
              </a:solidFill>
            </a:ln>
          </c:spPr>
          <c:cat>
            <c:numRef>
              <c:f>Sheet1!$B$3:$AW$3</c:f>
              <c:numCache>
                <c:formatCode>mmm/yy</c:formatCode>
                <c:ptCount val="48"/>
                <c:pt idx="0">
                  <c:v>39448</c:v>
                </c:pt>
                <c:pt idx="1">
                  <c:v>39479</c:v>
                </c:pt>
                <c:pt idx="2">
                  <c:v>39508</c:v>
                </c:pt>
                <c:pt idx="3">
                  <c:v>39539</c:v>
                </c:pt>
                <c:pt idx="4">
                  <c:v>39569</c:v>
                </c:pt>
                <c:pt idx="5">
                  <c:v>39600</c:v>
                </c:pt>
                <c:pt idx="6">
                  <c:v>39630</c:v>
                </c:pt>
                <c:pt idx="7">
                  <c:v>39661</c:v>
                </c:pt>
                <c:pt idx="8">
                  <c:v>39692</c:v>
                </c:pt>
                <c:pt idx="9">
                  <c:v>39722</c:v>
                </c:pt>
                <c:pt idx="10">
                  <c:v>39753</c:v>
                </c:pt>
                <c:pt idx="11">
                  <c:v>39783</c:v>
                </c:pt>
                <c:pt idx="12">
                  <c:v>39814</c:v>
                </c:pt>
                <c:pt idx="13">
                  <c:v>39845</c:v>
                </c:pt>
                <c:pt idx="14">
                  <c:v>39873</c:v>
                </c:pt>
                <c:pt idx="15">
                  <c:v>39904</c:v>
                </c:pt>
                <c:pt idx="16">
                  <c:v>39934</c:v>
                </c:pt>
                <c:pt idx="17">
                  <c:v>39965</c:v>
                </c:pt>
                <c:pt idx="18">
                  <c:v>39995</c:v>
                </c:pt>
                <c:pt idx="19">
                  <c:v>40026</c:v>
                </c:pt>
                <c:pt idx="20">
                  <c:v>40057</c:v>
                </c:pt>
                <c:pt idx="21">
                  <c:v>40087</c:v>
                </c:pt>
                <c:pt idx="22">
                  <c:v>40118</c:v>
                </c:pt>
                <c:pt idx="23">
                  <c:v>40148</c:v>
                </c:pt>
                <c:pt idx="24">
                  <c:v>40179</c:v>
                </c:pt>
                <c:pt idx="25">
                  <c:v>40210</c:v>
                </c:pt>
                <c:pt idx="26">
                  <c:v>40238</c:v>
                </c:pt>
                <c:pt idx="27">
                  <c:v>40269</c:v>
                </c:pt>
                <c:pt idx="28">
                  <c:v>40299</c:v>
                </c:pt>
                <c:pt idx="29">
                  <c:v>40330</c:v>
                </c:pt>
                <c:pt idx="30">
                  <c:v>40360</c:v>
                </c:pt>
                <c:pt idx="31">
                  <c:v>40391</c:v>
                </c:pt>
                <c:pt idx="32">
                  <c:v>40422</c:v>
                </c:pt>
                <c:pt idx="33">
                  <c:v>40452</c:v>
                </c:pt>
                <c:pt idx="34">
                  <c:v>40483</c:v>
                </c:pt>
                <c:pt idx="35">
                  <c:v>40513</c:v>
                </c:pt>
                <c:pt idx="36">
                  <c:v>40544</c:v>
                </c:pt>
                <c:pt idx="37">
                  <c:v>40575</c:v>
                </c:pt>
                <c:pt idx="38">
                  <c:v>40603</c:v>
                </c:pt>
                <c:pt idx="39">
                  <c:v>40634</c:v>
                </c:pt>
                <c:pt idx="40">
                  <c:v>40664</c:v>
                </c:pt>
                <c:pt idx="41">
                  <c:v>40695</c:v>
                </c:pt>
                <c:pt idx="42">
                  <c:v>40725</c:v>
                </c:pt>
                <c:pt idx="43">
                  <c:v>40756</c:v>
                </c:pt>
                <c:pt idx="44">
                  <c:v>40787</c:v>
                </c:pt>
                <c:pt idx="45">
                  <c:v>40817</c:v>
                </c:pt>
                <c:pt idx="46">
                  <c:v>40848</c:v>
                </c:pt>
                <c:pt idx="47">
                  <c:v>40878</c:v>
                </c:pt>
              </c:numCache>
            </c:numRef>
          </c:cat>
          <c:val>
            <c:numRef>
              <c:f>Sheet1!$B$7:$AW$7</c:f>
              <c:numCache>
                <c:formatCode>#,##0</c:formatCode>
                <c:ptCount val="4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10000</c:v>
                </c:pt>
                <c:pt idx="19">
                  <c:v>10000</c:v>
                </c:pt>
                <c:pt idx="20">
                  <c:v>10000</c:v>
                </c:pt>
                <c:pt idx="21">
                  <c:v>10000</c:v>
                </c:pt>
                <c:pt idx="22">
                  <c:v>20000</c:v>
                </c:pt>
                <c:pt idx="23">
                  <c:v>20000</c:v>
                </c:pt>
                <c:pt idx="24">
                  <c:v>20000</c:v>
                </c:pt>
                <c:pt idx="25">
                  <c:v>200000</c:v>
                </c:pt>
                <c:pt idx="26">
                  <c:v>300000</c:v>
                </c:pt>
                <c:pt idx="27">
                  <c:v>300000</c:v>
                </c:pt>
                <c:pt idx="28">
                  <c:v>400000</c:v>
                </c:pt>
                <c:pt idx="29">
                  <c:v>400000</c:v>
                </c:pt>
                <c:pt idx="30">
                  <c:v>400000</c:v>
                </c:pt>
                <c:pt idx="31">
                  <c:v>400000</c:v>
                </c:pt>
                <c:pt idx="32">
                  <c:v>400000</c:v>
                </c:pt>
                <c:pt idx="33">
                  <c:v>477950</c:v>
                </c:pt>
                <c:pt idx="34">
                  <c:v>518210</c:v>
                </c:pt>
                <c:pt idx="35">
                  <c:v>428340</c:v>
                </c:pt>
                <c:pt idx="36">
                  <c:v>256190</c:v>
                </c:pt>
                <c:pt idx="37">
                  <c:v>101090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3971456"/>
        <c:axId val="143972992"/>
      </c:areaChart>
      <c:dateAx>
        <c:axId val="143971456"/>
        <c:scaling>
          <c:orientation val="minMax"/>
        </c:scaling>
        <c:delete val="0"/>
        <c:axPos val="b"/>
        <c:majorGridlines/>
        <c:numFmt formatCode="mmm/yy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s-IS"/>
          </a:p>
        </c:txPr>
        <c:crossAx val="143972992"/>
        <c:crosses val="autoZero"/>
        <c:auto val="1"/>
        <c:lblOffset val="100"/>
        <c:baseTimeUnit val="months"/>
      </c:dateAx>
      <c:valAx>
        <c:axId val="14397299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 b="1"/>
                </a:pPr>
                <a:r>
                  <a:rPr lang="en-US" sz="1800" b="1"/>
                  <a:t>ISK ´000</a:t>
                </a:r>
              </a:p>
            </c:rich>
          </c:tx>
          <c:layout/>
          <c:overlay val="0"/>
        </c:title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s-IS"/>
          </a:p>
        </c:txPr>
        <c:crossAx val="143971456"/>
        <c:crosses val="autoZero"/>
        <c:crossBetween val="midCat"/>
      </c:valAx>
    </c:plotArea>
    <c:legend>
      <c:legendPos val="r"/>
      <c:legendEntry>
        <c:idx val="0"/>
        <c:txPr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s-IS"/>
          </a:p>
        </c:txPr>
      </c:legendEntry>
      <c:legendEntry>
        <c:idx val="1"/>
        <c:txPr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s-IS"/>
          </a:p>
        </c:txPr>
      </c:legendEntry>
      <c:legendEntry>
        <c:idx val="2"/>
        <c:txPr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s-IS"/>
          </a:p>
        </c:txPr>
      </c:legendEntry>
      <c:legendEntry>
        <c:idx val="3"/>
        <c:txPr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s-IS"/>
          </a:p>
        </c:txPr>
      </c:legendEntry>
      <c:layout>
        <c:manualLayout>
          <c:xMode val="edge"/>
          <c:yMode val="edge"/>
          <c:x val="0.36333016138303503"/>
          <c:y val="0.14103335902184991"/>
          <c:w val="0.16334634315993893"/>
          <c:h val="0.3005815461663483"/>
        </c:manualLayout>
      </c:layout>
      <c:overlay val="0"/>
      <c:txPr>
        <a:bodyPr/>
        <a:lstStyle/>
        <a:p>
          <a:pPr>
            <a:defRPr sz="845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is-IS"/>
        </a:p>
      </c:txPr>
    </c:legend>
    <c:plotVisOnly val="1"/>
    <c:dispBlanksAs val="zero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is-I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s-I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s-IS" dirty="0" smtClean="0"/>
              <a:t>Ábyrjaðar íbúðir 1970-2012</a:t>
            </a:r>
          </a:p>
          <a:p>
            <a:pPr>
              <a:defRPr/>
            </a:pPr>
            <a:endParaRPr lang="is-IS" dirty="0"/>
          </a:p>
        </c:rich>
      </c:tx>
      <c:layout>
        <c:manualLayout>
          <c:xMode val="edge"/>
          <c:yMode val="edge"/>
          <c:x val="0.29288711929611339"/>
          <c:y val="3.031347211420957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Sheet2!$A$2:$A$44</c:f>
              <c:strCache>
                <c:ptCount val="43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2011*</c:v>
                </c:pt>
                <c:pt idx="42">
                  <c:v>2012*</c:v>
                </c:pt>
              </c:strCache>
            </c:strRef>
          </c:cat>
          <c:val>
            <c:numRef>
              <c:f>Sheet2!$B$2:$B$44</c:f>
              <c:numCache>
                <c:formatCode>#,##0</c:formatCode>
                <c:ptCount val="43"/>
                <c:pt idx="0">
                  <c:v>1469</c:v>
                </c:pt>
                <c:pt idx="1">
                  <c:v>1833</c:v>
                </c:pt>
                <c:pt idx="2">
                  <c:v>1963</c:v>
                </c:pt>
                <c:pt idx="3">
                  <c:v>3377</c:v>
                </c:pt>
                <c:pt idx="4">
                  <c:v>2640</c:v>
                </c:pt>
                <c:pt idx="5">
                  <c:v>2261</c:v>
                </c:pt>
                <c:pt idx="6">
                  <c:v>2268</c:v>
                </c:pt>
                <c:pt idx="7">
                  <c:v>1980</c:v>
                </c:pt>
                <c:pt idx="8">
                  <c:v>2278</c:v>
                </c:pt>
                <c:pt idx="9">
                  <c:v>1932</c:v>
                </c:pt>
                <c:pt idx="10">
                  <c:v>1758</c:v>
                </c:pt>
                <c:pt idx="11">
                  <c:v>1648</c:v>
                </c:pt>
                <c:pt idx="12">
                  <c:v>1829</c:v>
                </c:pt>
                <c:pt idx="13">
                  <c:v>1631</c:v>
                </c:pt>
                <c:pt idx="14">
                  <c:v>1746</c:v>
                </c:pt>
                <c:pt idx="15">
                  <c:v>1397</c:v>
                </c:pt>
                <c:pt idx="16">
                  <c:v>1068</c:v>
                </c:pt>
                <c:pt idx="17">
                  <c:v>1426</c:v>
                </c:pt>
                <c:pt idx="18">
                  <c:v>1611</c:v>
                </c:pt>
                <c:pt idx="19">
                  <c:v>1853</c:v>
                </c:pt>
                <c:pt idx="20">
                  <c:v>1929</c:v>
                </c:pt>
                <c:pt idx="21">
                  <c:v>1470</c:v>
                </c:pt>
                <c:pt idx="22">
                  <c:v>1495</c:v>
                </c:pt>
                <c:pt idx="23">
                  <c:v>1376</c:v>
                </c:pt>
                <c:pt idx="24">
                  <c:v>1350</c:v>
                </c:pt>
                <c:pt idx="25">
                  <c:v>1234</c:v>
                </c:pt>
                <c:pt idx="26">
                  <c:v>1279</c:v>
                </c:pt>
                <c:pt idx="27">
                  <c:v>1165</c:v>
                </c:pt>
                <c:pt idx="28">
                  <c:v>1016</c:v>
                </c:pt>
                <c:pt idx="29">
                  <c:v>1266</c:v>
                </c:pt>
                <c:pt idx="30">
                  <c:v>1643</c:v>
                </c:pt>
                <c:pt idx="31">
                  <c:v>1811</c:v>
                </c:pt>
                <c:pt idx="32">
                  <c:v>2360</c:v>
                </c:pt>
                <c:pt idx="33">
                  <c:v>2688</c:v>
                </c:pt>
                <c:pt idx="34">
                  <c:v>2751</c:v>
                </c:pt>
                <c:pt idx="35">
                  <c:v>4393</c:v>
                </c:pt>
                <c:pt idx="36">
                  <c:v>3746</c:v>
                </c:pt>
                <c:pt idx="37">
                  <c:v>4446</c:v>
                </c:pt>
                <c:pt idx="38">
                  <c:v>3212</c:v>
                </c:pt>
                <c:pt idx="39" formatCode="General">
                  <c:v>208</c:v>
                </c:pt>
                <c:pt idx="40" formatCode="General">
                  <c:v>317</c:v>
                </c:pt>
                <c:pt idx="41" formatCode="General">
                  <c:v>370.89</c:v>
                </c:pt>
                <c:pt idx="42" formatCode="General">
                  <c:v>471.03029999999967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943232"/>
        <c:axId val="20944768"/>
      </c:barChart>
      <c:catAx>
        <c:axId val="20943232"/>
        <c:scaling>
          <c:orientation val="minMax"/>
        </c:scaling>
        <c:delete val="0"/>
        <c:axPos val="b"/>
        <c:majorTickMark val="none"/>
        <c:minorTickMark val="none"/>
        <c:tickLblPos val="nextTo"/>
        <c:crossAx val="20944768"/>
        <c:crosses val="autoZero"/>
        <c:auto val="1"/>
        <c:lblAlgn val="ctr"/>
        <c:lblOffset val="100"/>
        <c:noMultiLvlLbl val="0"/>
      </c:catAx>
      <c:valAx>
        <c:axId val="20944768"/>
        <c:scaling>
          <c:orientation val="minMax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crossAx val="209432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0.93913</cdr:x>
      <cdr:y>0.12866</cdr:y>
    </cdr:from>
    <cdr:to>
      <cdr:x>0.94068</cdr:x>
      <cdr:y>0.87413</cdr:y>
    </cdr:to>
    <cdr:sp macro="" textlink="">
      <cdr:nvSpPr>
        <cdr:cNvPr id="3" name="Straight Connector 2"/>
        <cdr:cNvSpPr/>
      </cdr:nvSpPr>
      <cdr:spPr>
        <a:xfrm xmlns:a="http://schemas.openxmlformats.org/drawingml/2006/main">
          <a:off x="7776864" y="680492"/>
          <a:ext cx="12836" cy="3942794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0000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is-IS">
            <a:ln>
              <a:solidFill>
                <a:sysClr val="windowText" lastClr="000000"/>
              </a:solidFill>
              <a:prstDash val="dash"/>
            </a:ln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0.93913</cdr:x>
      <cdr:y>0.12866</cdr:y>
    </cdr:from>
    <cdr:to>
      <cdr:x>0.94068</cdr:x>
      <cdr:y>0.87413</cdr:y>
    </cdr:to>
    <cdr:sp macro="" textlink="">
      <cdr:nvSpPr>
        <cdr:cNvPr id="3" name="Straight Connector 2"/>
        <cdr:cNvSpPr/>
      </cdr:nvSpPr>
      <cdr:spPr>
        <a:xfrm xmlns:a="http://schemas.openxmlformats.org/drawingml/2006/main">
          <a:off x="7776864" y="680492"/>
          <a:ext cx="12836" cy="3942794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0000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is-IS">
            <a:ln>
              <a:solidFill>
                <a:sysClr val="windowText" lastClr="000000"/>
              </a:solidFill>
              <a:prstDash val="dash"/>
            </a:ln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9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1" tIns="47775" rIns="95551" bIns="47775" numCol="1" anchor="t" anchorCtr="0" compatLnSpc="1">
            <a:prstTxWarp prst="textNoShape">
              <a:avLst/>
            </a:prstTxWarp>
          </a:bodyPr>
          <a:lstStyle>
            <a:lvl1pPr defTabSz="955675" eaLnBrk="1" hangingPunct="1">
              <a:defRPr sz="1200"/>
            </a:lvl1pPr>
          </a:lstStyle>
          <a:p>
            <a:endParaRPr lang="is-IS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4826" y="0"/>
            <a:ext cx="288635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1" tIns="47775" rIns="95551" bIns="47775" numCol="1" anchor="t" anchorCtr="0" compatLnSpc="1">
            <a:prstTxWarp prst="textNoShape">
              <a:avLst/>
            </a:prstTxWarp>
          </a:bodyPr>
          <a:lstStyle>
            <a:lvl1pPr algn="r" defTabSz="955675" eaLnBrk="1" hangingPunct="1">
              <a:defRPr sz="1200"/>
            </a:lvl1pPr>
          </a:lstStyle>
          <a:p>
            <a:endParaRPr lang="is-IS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4"/>
            <a:ext cx="28879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1" tIns="47775" rIns="95551" bIns="47775" numCol="1" anchor="b" anchorCtr="0" compatLnSpc="1">
            <a:prstTxWarp prst="textNoShape">
              <a:avLst/>
            </a:prstTxWarp>
          </a:bodyPr>
          <a:lstStyle>
            <a:lvl1pPr defTabSz="955675" eaLnBrk="1" hangingPunct="1">
              <a:defRPr sz="1200"/>
            </a:lvl1pPr>
          </a:lstStyle>
          <a:p>
            <a:endParaRPr lang="is-IS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4826" y="9428164"/>
            <a:ext cx="288635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1" tIns="47775" rIns="95551" bIns="47775" numCol="1" anchor="b" anchorCtr="0" compatLnSpc="1">
            <a:prstTxWarp prst="textNoShape">
              <a:avLst/>
            </a:prstTxWarp>
          </a:bodyPr>
          <a:lstStyle>
            <a:lvl1pPr algn="r" defTabSz="955675" eaLnBrk="1" hangingPunct="1">
              <a:defRPr sz="1200"/>
            </a:lvl1pPr>
          </a:lstStyle>
          <a:p>
            <a:fld id="{A4C19274-D24F-4F94-A2D9-1E8EB08F7736}" type="slidenum">
              <a:rPr lang="is-IS"/>
              <a:pPr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0541303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9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1" tIns="47775" rIns="95551" bIns="47775" numCol="1" anchor="t" anchorCtr="0" compatLnSpc="1">
            <a:prstTxWarp prst="textNoShape">
              <a:avLst/>
            </a:prstTxWarp>
          </a:bodyPr>
          <a:lstStyle>
            <a:lvl1pPr defTabSz="955675" eaLnBrk="1" hangingPunct="1">
              <a:defRPr sz="1200"/>
            </a:lvl1pPr>
          </a:lstStyle>
          <a:p>
            <a:endParaRPr lang="is-I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4826" y="0"/>
            <a:ext cx="288635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1" tIns="47775" rIns="95551" bIns="47775" numCol="1" anchor="t" anchorCtr="0" compatLnSpc="1">
            <a:prstTxWarp prst="textNoShape">
              <a:avLst/>
            </a:prstTxWarp>
          </a:bodyPr>
          <a:lstStyle>
            <a:lvl1pPr algn="r" defTabSz="955675" eaLnBrk="1" hangingPunct="1">
              <a:defRPr sz="1200"/>
            </a:lvl1pPr>
          </a:lstStyle>
          <a:p>
            <a:endParaRPr lang="is-I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0900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5963" y="4714876"/>
            <a:ext cx="5330813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1" tIns="47775" rIns="95551" bIns="477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4"/>
            <a:ext cx="28879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1" tIns="47775" rIns="95551" bIns="47775" numCol="1" anchor="b" anchorCtr="0" compatLnSpc="1">
            <a:prstTxWarp prst="textNoShape">
              <a:avLst/>
            </a:prstTxWarp>
          </a:bodyPr>
          <a:lstStyle>
            <a:lvl1pPr defTabSz="955675" eaLnBrk="1" hangingPunct="1">
              <a:defRPr sz="1200"/>
            </a:lvl1pPr>
          </a:lstStyle>
          <a:p>
            <a:endParaRPr lang="is-I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4826" y="9428164"/>
            <a:ext cx="288635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1" tIns="47775" rIns="95551" bIns="47775" numCol="1" anchor="b" anchorCtr="0" compatLnSpc="1">
            <a:prstTxWarp prst="textNoShape">
              <a:avLst/>
            </a:prstTxWarp>
          </a:bodyPr>
          <a:lstStyle>
            <a:lvl1pPr algn="r" defTabSz="955675" eaLnBrk="1" hangingPunct="1">
              <a:defRPr sz="1200"/>
            </a:lvl1pPr>
          </a:lstStyle>
          <a:p>
            <a:fld id="{988174E7-6FB0-4184-B492-DE17461E9634}" type="slidenum">
              <a:rPr lang="is-IS"/>
              <a:pPr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6113494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0900" y="744538"/>
            <a:ext cx="4960938" cy="3722687"/>
          </a:xfrm>
          <a:ln/>
        </p:spPr>
      </p:sp>
      <p:sp>
        <p:nvSpPr>
          <p:cNvPr id="3512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da-DK" dirty="0" smtClean="0"/>
              <a:t>Air </a:t>
            </a:r>
            <a:r>
              <a:rPr lang="da-DK" dirty="0" err="1" smtClean="0"/>
              <a:t>iceland</a:t>
            </a:r>
            <a:endParaRPr lang="da-DK" dirty="0" smtClean="0"/>
          </a:p>
          <a:p>
            <a:r>
              <a:rPr lang="da-DK" dirty="0" smtClean="0"/>
              <a:t>Air Greenland</a:t>
            </a:r>
          </a:p>
          <a:p>
            <a:r>
              <a:rPr lang="da-DK" dirty="0" smtClean="0"/>
              <a:t>Copenhagen</a:t>
            </a:r>
          </a:p>
          <a:p>
            <a:r>
              <a:rPr lang="da-DK" dirty="0" smtClean="0"/>
              <a:t>Is in </a:t>
            </a:r>
            <a:r>
              <a:rPr lang="da-DK" dirty="0" err="1" smtClean="0"/>
              <a:t>disko</a:t>
            </a:r>
            <a:r>
              <a:rPr lang="da-DK" dirty="0" smtClean="0"/>
              <a:t> </a:t>
            </a:r>
            <a:r>
              <a:rPr lang="da-DK" dirty="0" err="1" smtClean="0"/>
              <a:t>bay</a:t>
            </a:r>
            <a:endParaRPr lang="is-IS" dirty="0" smtClean="0"/>
          </a:p>
        </p:txBody>
      </p:sp>
      <p:sp>
        <p:nvSpPr>
          <p:cNvPr id="3512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720117-5CFE-4D86-9CA7-9280B6CAEA68}" type="slidenum">
              <a:rPr lang="is-IS" smtClean="0"/>
              <a:pPr/>
              <a:t>4</a:t>
            </a:fld>
            <a:endParaRPr lang="is-I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0900" y="744538"/>
            <a:ext cx="4960938" cy="3722687"/>
          </a:xfrm>
          <a:ln/>
        </p:spPr>
      </p:sp>
      <p:sp>
        <p:nvSpPr>
          <p:cNvPr id="3512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da-DK" dirty="0" smtClean="0"/>
              <a:t>Air </a:t>
            </a:r>
            <a:r>
              <a:rPr lang="da-DK" dirty="0" err="1" smtClean="0"/>
              <a:t>iceland</a:t>
            </a:r>
            <a:endParaRPr lang="da-DK" dirty="0" smtClean="0"/>
          </a:p>
          <a:p>
            <a:r>
              <a:rPr lang="da-DK" dirty="0" smtClean="0"/>
              <a:t>Air Greenland</a:t>
            </a:r>
          </a:p>
          <a:p>
            <a:r>
              <a:rPr lang="da-DK" dirty="0" smtClean="0"/>
              <a:t>Copenhagen</a:t>
            </a:r>
          </a:p>
          <a:p>
            <a:r>
              <a:rPr lang="da-DK" dirty="0" smtClean="0"/>
              <a:t>Is in </a:t>
            </a:r>
            <a:r>
              <a:rPr lang="da-DK" dirty="0" err="1" smtClean="0"/>
              <a:t>disko</a:t>
            </a:r>
            <a:r>
              <a:rPr lang="da-DK" dirty="0" smtClean="0"/>
              <a:t> </a:t>
            </a:r>
            <a:r>
              <a:rPr lang="da-DK" dirty="0" err="1" smtClean="0"/>
              <a:t>bay</a:t>
            </a:r>
            <a:endParaRPr lang="is-IS" dirty="0" smtClean="0"/>
          </a:p>
        </p:txBody>
      </p:sp>
      <p:sp>
        <p:nvSpPr>
          <p:cNvPr id="3512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720117-5CFE-4D86-9CA7-9280B6CAEA68}" type="slidenum">
              <a:rPr lang="is-IS" smtClean="0"/>
              <a:pPr/>
              <a:t>5</a:t>
            </a:fld>
            <a:endParaRPr lang="is-I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0900" y="744538"/>
            <a:ext cx="4960938" cy="3722687"/>
          </a:xfrm>
          <a:ln/>
        </p:spPr>
      </p:sp>
      <p:sp>
        <p:nvSpPr>
          <p:cNvPr id="3512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da-DK" dirty="0" smtClean="0"/>
              <a:t>Air </a:t>
            </a:r>
            <a:r>
              <a:rPr lang="da-DK" dirty="0" err="1" smtClean="0"/>
              <a:t>iceland</a:t>
            </a:r>
            <a:endParaRPr lang="da-DK" dirty="0" smtClean="0"/>
          </a:p>
          <a:p>
            <a:r>
              <a:rPr lang="da-DK" dirty="0" smtClean="0"/>
              <a:t>Air Greenland</a:t>
            </a:r>
          </a:p>
          <a:p>
            <a:r>
              <a:rPr lang="da-DK" dirty="0" smtClean="0"/>
              <a:t>Copenhagen</a:t>
            </a:r>
          </a:p>
          <a:p>
            <a:r>
              <a:rPr lang="da-DK" dirty="0" smtClean="0"/>
              <a:t>Is in </a:t>
            </a:r>
            <a:r>
              <a:rPr lang="da-DK" dirty="0" err="1" smtClean="0"/>
              <a:t>disko</a:t>
            </a:r>
            <a:r>
              <a:rPr lang="da-DK" dirty="0" smtClean="0"/>
              <a:t> </a:t>
            </a:r>
            <a:r>
              <a:rPr lang="da-DK" dirty="0" err="1" smtClean="0"/>
              <a:t>bay</a:t>
            </a:r>
            <a:endParaRPr lang="is-IS" dirty="0" smtClean="0"/>
          </a:p>
        </p:txBody>
      </p:sp>
      <p:sp>
        <p:nvSpPr>
          <p:cNvPr id="3512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720117-5CFE-4D86-9CA7-9280B6CAEA68}" type="slidenum">
              <a:rPr lang="is-IS" smtClean="0"/>
              <a:pPr/>
              <a:t>7</a:t>
            </a:fld>
            <a:endParaRPr lang="is-I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0900" y="744538"/>
            <a:ext cx="4960938" cy="3722687"/>
          </a:xfrm>
          <a:ln/>
        </p:spPr>
      </p:sp>
      <p:sp>
        <p:nvSpPr>
          <p:cNvPr id="3512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da-DK" dirty="0" smtClean="0"/>
              <a:t>Air </a:t>
            </a:r>
            <a:r>
              <a:rPr lang="da-DK" dirty="0" err="1" smtClean="0"/>
              <a:t>iceland</a:t>
            </a:r>
            <a:endParaRPr lang="da-DK" dirty="0" smtClean="0"/>
          </a:p>
          <a:p>
            <a:r>
              <a:rPr lang="da-DK" dirty="0" smtClean="0"/>
              <a:t>Air Greenland</a:t>
            </a:r>
          </a:p>
          <a:p>
            <a:r>
              <a:rPr lang="da-DK" dirty="0" smtClean="0"/>
              <a:t>Copenhagen</a:t>
            </a:r>
          </a:p>
          <a:p>
            <a:r>
              <a:rPr lang="da-DK" dirty="0" smtClean="0"/>
              <a:t>Is in </a:t>
            </a:r>
            <a:r>
              <a:rPr lang="da-DK" dirty="0" err="1" smtClean="0"/>
              <a:t>disko</a:t>
            </a:r>
            <a:r>
              <a:rPr lang="da-DK" dirty="0" smtClean="0"/>
              <a:t> </a:t>
            </a:r>
            <a:r>
              <a:rPr lang="da-DK" dirty="0" err="1" smtClean="0"/>
              <a:t>bay</a:t>
            </a:r>
            <a:endParaRPr lang="is-IS" dirty="0" smtClean="0"/>
          </a:p>
        </p:txBody>
      </p:sp>
      <p:sp>
        <p:nvSpPr>
          <p:cNvPr id="3512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720117-5CFE-4D86-9CA7-9280B6CAEA68}" type="slidenum">
              <a:rPr lang="is-IS" smtClean="0"/>
              <a:pPr/>
              <a:t>8</a:t>
            </a:fld>
            <a:endParaRPr lang="is-I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0900" y="744538"/>
            <a:ext cx="4960938" cy="3722687"/>
          </a:xfrm>
          <a:ln/>
        </p:spPr>
      </p:sp>
      <p:sp>
        <p:nvSpPr>
          <p:cNvPr id="3512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da-DK" dirty="0" smtClean="0"/>
              <a:t>Air </a:t>
            </a:r>
            <a:r>
              <a:rPr lang="da-DK" dirty="0" err="1" smtClean="0"/>
              <a:t>iceland</a:t>
            </a:r>
            <a:endParaRPr lang="da-DK" dirty="0" smtClean="0"/>
          </a:p>
          <a:p>
            <a:r>
              <a:rPr lang="da-DK" dirty="0" smtClean="0"/>
              <a:t>Air Greenland</a:t>
            </a:r>
          </a:p>
          <a:p>
            <a:r>
              <a:rPr lang="da-DK" dirty="0" smtClean="0"/>
              <a:t>Copenhagen</a:t>
            </a:r>
          </a:p>
          <a:p>
            <a:r>
              <a:rPr lang="da-DK" dirty="0" smtClean="0"/>
              <a:t>Is in </a:t>
            </a:r>
            <a:r>
              <a:rPr lang="da-DK" dirty="0" err="1" smtClean="0"/>
              <a:t>disko</a:t>
            </a:r>
            <a:r>
              <a:rPr lang="da-DK" dirty="0" smtClean="0"/>
              <a:t> </a:t>
            </a:r>
            <a:r>
              <a:rPr lang="da-DK" dirty="0" err="1" smtClean="0"/>
              <a:t>bay</a:t>
            </a:r>
            <a:endParaRPr lang="is-IS" dirty="0" smtClean="0"/>
          </a:p>
        </p:txBody>
      </p:sp>
      <p:sp>
        <p:nvSpPr>
          <p:cNvPr id="3512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720117-5CFE-4D86-9CA7-9280B6CAEA68}" type="slidenum">
              <a:rPr lang="is-IS" smtClean="0"/>
              <a:pPr/>
              <a:t>9</a:t>
            </a:fld>
            <a:endParaRPr lang="is-I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0900" y="744538"/>
            <a:ext cx="4960938" cy="3722687"/>
          </a:xfrm>
          <a:ln/>
        </p:spPr>
      </p:sp>
      <p:sp>
        <p:nvSpPr>
          <p:cNvPr id="3512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da-DK" dirty="0" smtClean="0"/>
              <a:t>Air </a:t>
            </a:r>
            <a:r>
              <a:rPr lang="da-DK" dirty="0" err="1" smtClean="0"/>
              <a:t>iceland</a:t>
            </a:r>
            <a:endParaRPr lang="da-DK" dirty="0" smtClean="0"/>
          </a:p>
          <a:p>
            <a:r>
              <a:rPr lang="da-DK" dirty="0" smtClean="0"/>
              <a:t>Air Greenland</a:t>
            </a:r>
          </a:p>
          <a:p>
            <a:r>
              <a:rPr lang="da-DK" dirty="0" smtClean="0"/>
              <a:t>Copenhagen</a:t>
            </a:r>
          </a:p>
          <a:p>
            <a:r>
              <a:rPr lang="da-DK" dirty="0" smtClean="0"/>
              <a:t>Is in </a:t>
            </a:r>
            <a:r>
              <a:rPr lang="da-DK" dirty="0" err="1" smtClean="0"/>
              <a:t>disko</a:t>
            </a:r>
            <a:r>
              <a:rPr lang="da-DK" dirty="0" smtClean="0"/>
              <a:t> </a:t>
            </a:r>
            <a:r>
              <a:rPr lang="da-DK" dirty="0" err="1" smtClean="0"/>
              <a:t>bay</a:t>
            </a:r>
            <a:endParaRPr lang="is-IS" dirty="0" smtClean="0"/>
          </a:p>
        </p:txBody>
      </p:sp>
      <p:sp>
        <p:nvSpPr>
          <p:cNvPr id="3512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720117-5CFE-4D86-9CA7-9280B6CAEA68}" type="slidenum">
              <a:rPr lang="is-IS" smtClean="0"/>
              <a:pPr/>
              <a:t>10</a:t>
            </a:fld>
            <a:endParaRPr lang="is-I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0900" y="744538"/>
            <a:ext cx="4960938" cy="3722687"/>
          </a:xfrm>
          <a:ln/>
        </p:spPr>
      </p:sp>
      <p:sp>
        <p:nvSpPr>
          <p:cNvPr id="3512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da-DK" dirty="0" smtClean="0"/>
              <a:t>Air </a:t>
            </a:r>
            <a:r>
              <a:rPr lang="da-DK" dirty="0" err="1" smtClean="0"/>
              <a:t>iceland</a:t>
            </a:r>
            <a:endParaRPr lang="da-DK" dirty="0" smtClean="0"/>
          </a:p>
          <a:p>
            <a:r>
              <a:rPr lang="da-DK" dirty="0" smtClean="0"/>
              <a:t>Air Greenland</a:t>
            </a:r>
          </a:p>
          <a:p>
            <a:r>
              <a:rPr lang="da-DK" dirty="0" smtClean="0"/>
              <a:t>Copenhagen</a:t>
            </a:r>
          </a:p>
          <a:p>
            <a:r>
              <a:rPr lang="da-DK" dirty="0" smtClean="0"/>
              <a:t>Is in </a:t>
            </a:r>
            <a:r>
              <a:rPr lang="da-DK" dirty="0" err="1" smtClean="0"/>
              <a:t>disko</a:t>
            </a:r>
            <a:r>
              <a:rPr lang="da-DK" dirty="0" smtClean="0"/>
              <a:t> </a:t>
            </a:r>
            <a:r>
              <a:rPr lang="da-DK" dirty="0" err="1" smtClean="0"/>
              <a:t>bay</a:t>
            </a:r>
            <a:endParaRPr lang="is-IS" dirty="0" smtClean="0"/>
          </a:p>
        </p:txBody>
      </p:sp>
      <p:sp>
        <p:nvSpPr>
          <p:cNvPr id="3512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720117-5CFE-4D86-9CA7-9280B6CAEA68}" type="slidenum">
              <a:rPr lang="is-IS" smtClean="0"/>
              <a:pPr/>
              <a:t>11</a:t>
            </a:fld>
            <a:endParaRPr lang="is-I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0900" y="744538"/>
            <a:ext cx="4960938" cy="3722687"/>
          </a:xfrm>
          <a:ln/>
        </p:spPr>
      </p:sp>
      <p:sp>
        <p:nvSpPr>
          <p:cNvPr id="3512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da-DK" dirty="0" smtClean="0"/>
              <a:t>Air </a:t>
            </a:r>
            <a:r>
              <a:rPr lang="da-DK" dirty="0" err="1" smtClean="0"/>
              <a:t>iceland</a:t>
            </a:r>
            <a:endParaRPr lang="da-DK" dirty="0" smtClean="0"/>
          </a:p>
          <a:p>
            <a:r>
              <a:rPr lang="da-DK" dirty="0" smtClean="0"/>
              <a:t>Air Greenland</a:t>
            </a:r>
          </a:p>
          <a:p>
            <a:r>
              <a:rPr lang="da-DK" dirty="0" smtClean="0"/>
              <a:t>Copenhagen</a:t>
            </a:r>
          </a:p>
          <a:p>
            <a:r>
              <a:rPr lang="da-DK" dirty="0" smtClean="0"/>
              <a:t>Is in </a:t>
            </a:r>
            <a:r>
              <a:rPr lang="da-DK" dirty="0" err="1" smtClean="0"/>
              <a:t>disko</a:t>
            </a:r>
            <a:r>
              <a:rPr lang="da-DK" dirty="0" smtClean="0"/>
              <a:t> </a:t>
            </a:r>
            <a:r>
              <a:rPr lang="da-DK" dirty="0" err="1" smtClean="0"/>
              <a:t>bay</a:t>
            </a:r>
            <a:endParaRPr lang="is-IS" dirty="0" smtClean="0"/>
          </a:p>
        </p:txBody>
      </p:sp>
      <p:sp>
        <p:nvSpPr>
          <p:cNvPr id="3512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720117-5CFE-4D86-9CA7-9280B6CAEA68}" type="slidenum">
              <a:rPr lang="is-IS" smtClean="0"/>
              <a:pPr/>
              <a:t>12</a:t>
            </a:fld>
            <a:endParaRPr lang="is-I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0"/>
            <a:ext cx="77724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6764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/>
              <a:t>11. nóvember 2005</a:t>
            </a: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5F3F26F-BDD0-43BC-A391-ED6E8FB081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2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/>
              <a:t>11. nóvember 20059. nóvember 2005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6857F0-50CD-4E94-9056-0C673DDAC9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2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/>
              <a:t>11. nóvember 20059. nóvember 2005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3C7859-E3D9-4999-A713-7E8C79D229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2000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is-IS"/>
              <a:t>11. nóvember 20059. nóvember 2005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C82DE1B-CB27-48E7-BEC7-4B9BF737C4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2000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is-IS"/>
              <a:t>11. nóvember 20059. nóvember 2005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F6925CB-D74A-4403-BD9B-100D43F815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2000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is-IS"/>
              <a:t>11. nóvember 20059. nóvember 2005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536A016-E017-4682-8518-8581AC1028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2000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s-IS"/>
              <a:t>11. nóvember 20059. nóvember 2005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95B014-2453-453F-89DF-92BA5315FF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for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43302"/>
            <a:ext cx="7772400" cy="814392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86322"/>
            <a:ext cx="6400800" cy="85247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B6FB2-4CA3-4294-A7D8-BD755A8FA6F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9/26/2011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0" y="6492875"/>
            <a:ext cx="2286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Bjarni Már Gylfason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4F0EA-0232-4DBD-B453-5DAD71D9DB9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95EFD-C6DD-425F-ACC2-5A787C961D3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9/26/2011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Bjarni Már Gylfason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BD641-129A-4F2E-A4AA-A47B2333640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DF57E-B664-4E1C-B1C7-23BB8DBAB3F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9/26/2011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Bjarni Már Gylfason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FC313-E917-4ADC-BC10-0A1F0F9BF28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C6BB2-7B6C-43B1-B0A9-F26015033A5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9/26/2011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Bjarni Már Gylfason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FFFD2-3646-4CBD-B195-E8E8C2DD061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/>
              <a:t>11. nóvember 20059. nóvember 2005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3A283-76FB-4AA0-B43D-33A4894733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2000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C725B-2330-45BE-AFA1-96634C69313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9/26/2011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Bjarni Már Gylfason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51A05-5E9F-4A05-A717-AA4769D5DE2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5EDA1-999E-4F33-8A5F-DA6A320A075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9/26/2011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Bjarni Már Gylfason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A0D97-C958-4745-ABAB-A78EFE64840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440BC-6092-4D6C-B6A2-CAE6EBCCB8A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9/26/2011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Bjarni Már Gylfason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A2393-4B9A-494C-BF16-F3181D492E3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214422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4422"/>
            <a:ext cx="5111750" cy="491174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28868"/>
            <a:ext cx="3008313" cy="369729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0E36-56A0-4F53-A415-174CA702437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9/26/2011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Bjarni Már Gylfason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C2553-254A-4244-9CCE-4E2464B2F5F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6891C-58E4-4551-8FE7-D798F749E1A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9/26/2011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Bjarni Már Gylfason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41C6F-AF10-4134-BF28-32E46499EA6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2DE6D-0888-4ED4-927C-306F414C956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9/26/2011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Bjarni Már Gylfason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EC221-D168-403D-B901-0B566A39074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357298"/>
            <a:ext cx="2057400" cy="47688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57298"/>
            <a:ext cx="6019800" cy="47688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F0520-6775-4E1C-B1CE-1320ECB9A32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9/26/2011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Bjarni Már Gylfason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61F13-710A-49E4-96C3-52ECEBC74C4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/>
              <a:t>11. nóvember 20059. nóvember 2005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B0EC40-CEED-4354-9AFC-54BE4F8429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2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/>
              <a:t>11. nóvember 20059. nóvember 2005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BA5016-D0EA-4F2A-82E4-D764FC7307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2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/>
              <a:t>11. nóvember 20059. nóvember 2005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3CBAA6-7F2F-45D6-8871-BE8F7F442C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2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/>
              <a:t>11. nóvember 20059. nóvember 2005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3C69C-8EB6-438B-865C-55F7D51DBF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2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/>
              <a:t>11. nóvember 20059. nóvember 2005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13AF5A-302E-410A-BF59-D0FDA61C7D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2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/>
              <a:t>11. nóvember 20059. nóvember 2005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8754A4-0CC0-4374-ACF3-FE58CF3E4C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2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/>
              <a:t>11. nóvember 20059. nóvember 2005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721BEC-64AD-4410-B044-540C930AE4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2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6.jpeg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r>
              <a:rPr lang="is-IS"/>
              <a:t>11. nóvember 20059. nóvember 2005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D7104B7D-72C4-42BC-88F8-846658AE8A95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4103" name="Picture 7" descr="Ístak_Logo_Header_Small"/>
          <p:cNvPicPr>
            <a:picLocks noChangeAspect="1" noChangeArrowheads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11638" y="6308725"/>
            <a:ext cx="822325" cy="3206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</p:sldLayoutIdLst>
  <p:transition spd="slow" advClick="0" advTm="20000"/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bot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5570538"/>
            <a:ext cx="9144000" cy="128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6" descr="toppur.jp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128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500034" y="285728"/>
            <a:ext cx="7429552" cy="857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3563" y="6553200"/>
            <a:ext cx="12144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eaLnBrk="1" hangingPunct="1">
              <a:defRPr/>
            </a:pPr>
            <a:fld id="{C1391AE6-57F3-4A17-958C-0E4978FC6197}" type="datetime1">
              <a:rPr lang="en-US">
                <a:solidFill>
                  <a:prstClr val="black">
                    <a:tint val="75000"/>
                  </a:prstClr>
                </a:solidFill>
              </a:rPr>
              <a:pPr eaLnBrk="1" hangingPunct="1">
                <a:defRPr/>
              </a:pPr>
              <a:t>9/26/2011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0" y="6572272"/>
            <a:ext cx="2286000" cy="2857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eaLnBrk="1" hangingPunct="1"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Bjarni Már Gylfason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150" y="6564313"/>
            <a:ext cx="8477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eaLnBrk="1" hangingPunct="1">
              <a:defRPr/>
            </a:pPr>
            <a:fld id="{D80C6D06-10F7-4305-878F-49688E67489A}" type="slidenum">
              <a:rPr lang="en-US">
                <a:solidFill>
                  <a:prstClr val="black">
                    <a:tint val="75000"/>
                  </a:prstClr>
                </a:solidFill>
              </a:rPr>
              <a:pPr eaLnBrk="1" hangingPunct="1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33" name="Picture 8" descr="logo.jpg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58125" y="428625"/>
            <a:ext cx="1111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 i="1" kern="1200">
          <a:solidFill>
            <a:srgbClr val="595959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595959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595959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595959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595959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595959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595959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595959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595959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rgbClr val="595959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rgbClr val="595959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595959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rgbClr val="595959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rgbClr val="595959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323850" y="2781300"/>
            <a:ext cx="8820150" cy="1470025"/>
          </a:xfrm>
        </p:spPr>
        <p:txBody>
          <a:bodyPr/>
          <a:lstStyle/>
          <a:p>
            <a:pPr algn="ctr"/>
            <a:r>
              <a:rPr lang="is-IS" sz="4000" b="1" dirty="0" smtClean="0"/>
              <a:t>Umræðufundur SA</a:t>
            </a:r>
            <a:br>
              <a:rPr lang="is-IS" sz="4000" b="1" dirty="0" smtClean="0"/>
            </a:br>
            <a:r>
              <a:rPr lang="is-IS" sz="4000" b="1" dirty="0" smtClean="0"/>
              <a:t>26. september 2011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pic>
        <p:nvPicPr>
          <p:cNvPr id="4" name="Picture 5" descr="nyttIstakLogo header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67175" y="6092825"/>
            <a:ext cx="10795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09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435280" cy="4752528"/>
          </a:xfrm>
        </p:spPr>
        <p:txBody>
          <a:bodyPr/>
          <a:lstStyle/>
          <a:p>
            <a:r>
              <a:rPr lang="is-IS" dirty="0" smtClean="0">
                <a:solidFill>
                  <a:srgbClr val="0070C0"/>
                </a:solidFill>
                <a:latin typeface="Arial Black"/>
                <a:ea typeface="+mj-ea"/>
                <a:cs typeface="+mj-cs"/>
              </a:rPr>
              <a:t>Við eigum að marka okkur skýra, jákvæða, og </a:t>
            </a:r>
            <a:r>
              <a:rPr lang="is-IS" u="sng" dirty="0" smtClean="0">
                <a:solidFill>
                  <a:srgbClr val="0070C0"/>
                </a:solidFill>
                <a:latin typeface="Arial Black"/>
                <a:ea typeface="+mj-ea"/>
                <a:cs typeface="+mj-cs"/>
              </a:rPr>
              <a:t>metnaðarfulla</a:t>
            </a:r>
            <a:r>
              <a:rPr lang="is-IS" dirty="0" smtClean="0">
                <a:solidFill>
                  <a:srgbClr val="0070C0"/>
                </a:solidFill>
                <a:latin typeface="Arial Black"/>
                <a:ea typeface="+mj-ea"/>
                <a:cs typeface="+mj-cs"/>
              </a:rPr>
              <a:t> stefnu um nýtingu  auðlinda okkar – í stað stefnu um að öruggast sé alltaf að gera ekki neitt.</a:t>
            </a:r>
          </a:p>
          <a:p>
            <a:r>
              <a:rPr lang="is-IS" dirty="0" smtClean="0">
                <a:solidFill>
                  <a:srgbClr val="0070C0"/>
                </a:solidFill>
                <a:latin typeface="Arial Black"/>
                <a:ea typeface="+mj-ea"/>
                <a:cs typeface="+mj-cs"/>
              </a:rPr>
              <a:t>Við eigum að spyrja </a:t>
            </a:r>
            <a:r>
              <a:rPr lang="is-IS" u="sng" dirty="0" smtClean="0">
                <a:solidFill>
                  <a:srgbClr val="0070C0"/>
                </a:solidFill>
                <a:latin typeface="Arial Black"/>
                <a:ea typeface="+mj-ea"/>
                <a:cs typeface="+mj-cs"/>
              </a:rPr>
              <a:t>hvernig</a:t>
            </a:r>
            <a:r>
              <a:rPr lang="is-IS" dirty="0" smtClean="0">
                <a:solidFill>
                  <a:srgbClr val="0070C0"/>
                </a:solidFill>
                <a:latin typeface="Arial Black"/>
                <a:ea typeface="+mj-ea"/>
                <a:cs typeface="+mj-cs"/>
              </a:rPr>
              <a:t> við nýtum auðlindir okkar – ekki </a:t>
            </a:r>
            <a:r>
              <a:rPr lang="is-IS" u="sng" dirty="0" smtClean="0">
                <a:solidFill>
                  <a:srgbClr val="0070C0"/>
                </a:solidFill>
                <a:latin typeface="Arial Black"/>
                <a:ea typeface="+mj-ea"/>
                <a:cs typeface="+mj-cs"/>
              </a:rPr>
              <a:t>hvort</a:t>
            </a:r>
            <a:r>
              <a:rPr lang="is-IS" dirty="0" smtClean="0">
                <a:solidFill>
                  <a:srgbClr val="0070C0"/>
                </a:solidFill>
                <a:latin typeface="Arial Black"/>
                <a:ea typeface="+mj-ea"/>
                <a:cs typeface="+mj-cs"/>
              </a:rPr>
              <a:t>.</a:t>
            </a:r>
          </a:p>
          <a:p>
            <a:r>
              <a:rPr lang="is-IS" dirty="0" smtClean="0">
                <a:solidFill>
                  <a:srgbClr val="0070C0"/>
                </a:solidFill>
                <a:latin typeface="Arial Black"/>
                <a:ea typeface="+mj-ea"/>
                <a:cs typeface="+mj-cs"/>
              </a:rPr>
              <a:t>Við eigum að vera í farabroddi í kröfum til umhverfismála.</a:t>
            </a:r>
          </a:p>
          <a:p>
            <a:pPr>
              <a:buNone/>
            </a:pPr>
            <a:endParaRPr lang="is-IS" sz="3600" dirty="0" smtClean="0">
              <a:solidFill>
                <a:srgbClr val="0070C0"/>
              </a:solidFill>
              <a:latin typeface="Arial Black"/>
              <a:ea typeface="+mj-ea"/>
              <a:cs typeface="+mj-cs"/>
            </a:endParaRPr>
          </a:p>
        </p:txBody>
      </p:sp>
      <p:sp>
        <p:nvSpPr>
          <p:cNvPr id="35021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35021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B39069-A381-418B-8C1F-38B963066B13}" type="slidenum">
              <a:rPr lang="is-IS" smtClean="0"/>
              <a:pPr/>
              <a:t>10</a:t>
            </a:fld>
            <a:endParaRPr lang="is-IS" smtClean="0"/>
          </a:p>
        </p:txBody>
      </p:sp>
      <p:pic>
        <p:nvPicPr>
          <p:cNvPr id="350213" name="Picture 6" descr="Istak_Logo_header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39952" y="6182104"/>
            <a:ext cx="936030" cy="628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is-IS" sz="3600" dirty="0" smtClean="0"/>
              <a:t>Hvað eigum við þá að gera?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0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02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02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0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09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435280" cy="4752528"/>
          </a:xfrm>
        </p:spPr>
        <p:txBody>
          <a:bodyPr/>
          <a:lstStyle/>
          <a:p>
            <a:r>
              <a:rPr lang="is-IS" dirty="0" smtClean="0">
                <a:solidFill>
                  <a:srgbClr val="0070C0"/>
                </a:solidFill>
                <a:latin typeface="Arial Black"/>
              </a:rPr>
              <a:t>Við eigum aðeins að spyrja </a:t>
            </a:r>
            <a:r>
              <a:rPr lang="is-IS" u="sng" dirty="0" smtClean="0">
                <a:solidFill>
                  <a:srgbClr val="0070C0"/>
                </a:solidFill>
                <a:latin typeface="Arial Black"/>
              </a:rPr>
              <a:t>hvernig</a:t>
            </a:r>
            <a:r>
              <a:rPr lang="is-IS" dirty="0" smtClean="0">
                <a:solidFill>
                  <a:srgbClr val="0070C0"/>
                </a:solidFill>
                <a:latin typeface="Arial Black"/>
              </a:rPr>
              <a:t> leysum við úrlausnarefnin – en ekki </a:t>
            </a:r>
            <a:r>
              <a:rPr lang="is-IS" u="sng" dirty="0" smtClean="0">
                <a:solidFill>
                  <a:srgbClr val="0070C0"/>
                </a:solidFill>
                <a:latin typeface="Arial Black"/>
              </a:rPr>
              <a:t>hvort</a:t>
            </a:r>
            <a:r>
              <a:rPr lang="is-IS" dirty="0" smtClean="0">
                <a:solidFill>
                  <a:srgbClr val="0070C0"/>
                </a:solidFill>
                <a:latin typeface="Arial Black"/>
              </a:rPr>
              <a:t> það sé hægt að leysa þau. </a:t>
            </a:r>
          </a:p>
          <a:p>
            <a:r>
              <a:rPr lang="is-IS" dirty="0" smtClean="0">
                <a:solidFill>
                  <a:srgbClr val="0070C0"/>
                </a:solidFill>
                <a:latin typeface="Arial Black"/>
                <a:ea typeface="+mj-ea"/>
                <a:cs typeface="+mj-cs"/>
              </a:rPr>
              <a:t>Við eigum aðeins að laða til okkur erlenda fjárfesta sem deila </a:t>
            </a:r>
            <a:r>
              <a:rPr lang="is-IS" u="sng" dirty="0" smtClean="0">
                <a:solidFill>
                  <a:srgbClr val="0070C0"/>
                </a:solidFill>
                <a:latin typeface="Arial Black"/>
                <a:ea typeface="+mj-ea"/>
                <a:cs typeface="+mj-cs"/>
              </a:rPr>
              <a:t>okkar</a:t>
            </a:r>
            <a:r>
              <a:rPr lang="is-IS" dirty="0" smtClean="0">
                <a:solidFill>
                  <a:srgbClr val="0070C0"/>
                </a:solidFill>
                <a:latin typeface="Arial Black"/>
                <a:ea typeface="+mj-ea"/>
                <a:cs typeface="+mj-cs"/>
              </a:rPr>
              <a:t> metnaðarfullu framtíðarsýn og vilja virkja kraftinn í okkur og í landinu okkar – með okkur.</a:t>
            </a:r>
          </a:p>
          <a:p>
            <a:endParaRPr lang="is-IS" sz="3600" dirty="0" smtClean="0">
              <a:solidFill>
                <a:srgbClr val="0070C0"/>
              </a:solidFill>
              <a:latin typeface="Arial Black"/>
              <a:ea typeface="+mj-ea"/>
              <a:cs typeface="+mj-cs"/>
            </a:endParaRPr>
          </a:p>
        </p:txBody>
      </p:sp>
      <p:sp>
        <p:nvSpPr>
          <p:cNvPr id="35021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35021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B39069-A381-418B-8C1F-38B963066B13}" type="slidenum">
              <a:rPr lang="is-IS" smtClean="0"/>
              <a:pPr/>
              <a:t>11</a:t>
            </a:fld>
            <a:endParaRPr lang="is-IS" smtClean="0"/>
          </a:p>
        </p:txBody>
      </p:sp>
      <p:pic>
        <p:nvPicPr>
          <p:cNvPr id="350213" name="Picture 6" descr="Istak_Logo_header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39952" y="6182104"/>
            <a:ext cx="936030" cy="628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is-IS" sz="3600" dirty="0" smtClean="0"/>
              <a:t>Hvað eigum við þá að gera?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0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02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09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09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435280" cy="4752528"/>
          </a:xfrm>
        </p:spPr>
        <p:txBody>
          <a:bodyPr/>
          <a:lstStyle/>
          <a:p>
            <a:r>
              <a:rPr lang="is-IS" dirty="0" smtClean="0">
                <a:solidFill>
                  <a:srgbClr val="0070C0"/>
                </a:solidFill>
                <a:latin typeface="Arial Black"/>
              </a:rPr>
              <a:t>Til að tryggja þjóðarsátt um verkefnið, þá eigum við að koma okkur upp “olíusjóði”, til dæmis að fyrirmynd Norðmanna, þar sem tekjur þjóðarinnar af auðlindum hennar renna í sameiginlegan sjóð hennar – þar sem “óreiðumenn” komast ekki í þær.</a:t>
            </a:r>
          </a:p>
          <a:p>
            <a:r>
              <a:rPr lang="is-IS" sz="4800" dirty="0" smtClean="0">
                <a:solidFill>
                  <a:srgbClr val="0070C0"/>
                </a:solidFill>
                <a:latin typeface="Arial Black"/>
              </a:rPr>
              <a:t>Takk fyrir!</a:t>
            </a:r>
          </a:p>
          <a:p>
            <a:endParaRPr lang="is-IS" sz="3600" dirty="0" smtClean="0">
              <a:solidFill>
                <a:srgbClr val="0070C0"/>
              </a:solidFill>
              <a:latin typeface="Arial Black"/>
              <a:ea typeface="+mj-ea"/>
              <a:cs typeface="+mj-cs"/>
            </a:endParaRPr>
          </a:p>
        </p:txBody>
      </p:sp>
      <p:sp>
        <p:nvSpPr>
          <p:cNvPr id="35021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35021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B39069-A381-418B-8C1F-38B963066B13}" type="slidenum">
              <a:rPr lang="is-IS" smtClean="0"/>
              <a:pPr/>
              <a:t>12</a:t>
            </a:fld>
            <a:endParaRPr lang="is-IS" smtClean="0"/>
          </a:p>
        </p:txBody>
      </p:sp>
      <p:pic>
        <p:nvPicPr>
          <p:cNvPr id="350213" name="Picture 6" descr="Istak_Logo_header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39952" y="6182104"/>
            <a:ext cx="936030" cy="628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is-IS" sz="3600" dirty="0" smtClean="0"/>
              <a:t>Hvað eigum við þá að gera?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0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02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0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187450" y="4221163"/>
            <a:ext cx="7358063" cy="9286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is-IS" sz="4000" dirty="0" smtClean="0"/>
          </a:p>
        </p:txBody>
      </p:sp>
      <p:pic>
        <p:nvPicPr>
          <p:cNvPr id="27650" name="Picture 3" descr="nyttIstakLogo header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67175" y="6092825"/>
            <a:ext cx="10795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539552" y="0"/>
            <a:ext cx="7920880" cy="1143000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s-IS" sz="4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Mánaðarleg velta Ístaks</a:t>
            </a:r>
            <a:r>
              <a:rPr kumimoji="0" lang="is-IS" sz="40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s-IS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2008 – 2011 – hér á landi</a:t>
            </a:r>
            <a:endParaRPr kumimoji="0" lang="is-IS" sz="40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251520" y="876300"/>
          <a:ext cx="8280920" cy="52890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Left-Right Arrow 6"/>
          <p:cNvSpPr/>
          <p:nvPr/>
        </p:nvSpPr>
        <p:spPr bwMode="auto">
          <a:xfrm>
            <a:off x="3131840" y="5157192"/>
            <a:ext cx="1728192" cy="288032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s-I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Left-Right Arrow 7"/>
          <p:cNvSpPr/>
          <p:nvPr/>
        </p:nvSpPr>
        <p:spPr bwMode="auto">
          <a:xfrm>
            <a:off x="4932040" y="5157192"/>
            <a:ext cx="1728192" cy="288032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s-I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Left-Right Arrow 8"/>
          <p:cNvSpPr/>
          <p:nvPr/>
        </p:nvSpPr>
        <p:spPr bwMode="auto">
          <a:xfrm>
            <a:off x="6732240" y="5157192"/>
            <a:ext cx="1728192" cy="288032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s-I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5364088" y="4581128"/>
            <a:ext cx="1008112" cy="43204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is-IS" sz="2400" b="1" dirty="0" smtClean="0">
                <a:latin typeface="+mj-lt"/>
              </a:rPr>
              <a:t>2010</a:t>
            </a:r>
            <a:endParaRPr lang="is-IS" sz="2400" b="1" dirty="0">
              <a:latin typeface="+mj-lt"/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7092280" y="4581128"/>
            <a:ext cx="1008112" cy="43204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is-IS" sz="2400" b="1" dirty="0" smtClean="0">
                <a:latin typeface="+mj-lt"/>
              </a:rPr>
              <a:t>2011</a:t>
            </a:r>
            <a:endParaRPr lang="is-IS" sz="2400" b="1" dirty="0">
              <a:latin typeface="+mj-lt"/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3491880" y="4581128"/>
            <a:ext cx="1008112" cy="43204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is-IS" sz="2400" b="1" dirty="0" smtClean="0">
                <a:latin typeface="+mj-lt"/>
              </a:rPr>
              <a:t>2009</a:t>
            </a:r>
            <a:endParaRPr lang="is-IS" sz="2400" b="1" dirty="0">
              <a:latin typeface="+mj-lt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187450" y="4221163"/>
            <a:ext cx="7358063" cy="9286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is-IS" sz="4000" dirty="0" smtClean="0"/>
          </a:p>
        </p:txBody>
      </p:sp>
      <p:pic>
        <p:nvPicPr>
          <p:cNvPr id="27650" name="Picture 3" descr="nyttIstakLogo header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67175" y="6092825"/>
            <a:ext cx="10795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539552" y="0"/>
            <a:ext cx="7920880" cy="1143000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s-IS" sz="40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Mánaðarleg velta Ístaks</a:t>
            </a:r>
            <a:r>
              <a:rPr kumimoji="0" lang="is-IS" sz="40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s-IS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2008 – 2011 - </a:t>
            </a:r>
            <a:r>
              <a:rPr kumimoji="0" lang="is-IS" sz="40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eftir löndum</a:t>
            </a:r>
            <a:endParaRPr kumimoji="0" lang="is-IS" sz="40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251520" y="876300"/>
          <a:ext cx="8280920" cy="52890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Graphic spid="6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B39069-A381-418B-8C1F-38B963066B13}" type="slidenum">
              <a:rPr lang="is-IS" smtClean="0"/>
              <a:pPr/>
              <a:t>4</a:t>
            </a:fld>
            <a:endParaRPr lang="is-IS" smtClean="0"/>
          </a:p>
        </p:txBody>
      </p:sp>
      <p:pic>
        <p:nvPicPr>
          <p:cNvPr id="350213" name="Picture 6" descr="Istak_Logo_header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39952" y="6182104"/>
            <a:ext cx="936030" cy="628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is-IS" sz="3600" dirty="0" smtClean="0"/>
              <a:t>Atvinnuleysið</a:t>
            </a:r>
            <a:br>
              <a:rPr lang="is-IS" sz="3600" dirty="0" smtClean="0"/>
            </a:br>
            <a:r>
              <a:rPr lang="is-IS" sz="1800" dirty="0" smtClean="0"/>
              <a:t>					frá Hagstofunni í júlí 2011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2210" y="1340768"/>
            <a:ext cx="8627525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4499992" y="2636912"/>
            <a:ext cx="3960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b="1" dirty="0" smtClean="0">
                <a:solidFill>
                  <a:schemeClr val="bg1"/>
                </a:solidFill>
              </a:rPr>
              <a:t>Atvinnuleysið festist meira og meira í sessi – sem afleiðing af “það er öruggast að gera ekki neitt” stefnunni.</a:t>
            </a:r>
            <a:endParaRPr lang="is-I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35021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B39069-A381-418B-8C1F-38B963066B13}" type="slidenum">
              <a:rPr lang="is-IS" smtClean="0"/>
              <a:pPr/>
              <a:t>5</a:t>
            </a:fld>
            <a:endParaRPr lang="is-IS" smtClean="0"/>
          </a:p>
        </p:txBody>
      </p:sp>
      <p:pic>
        <p:nvPicPr>
          <p:cNvPr id="350213" name="Picture 6" descr="Istak_Logo_header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39952" y="6182104"/>
            <a:ext cx="936030" cy="628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/>
          <a:lstStyle/>
          <a:p>
            <a:pPr eaLnBrk="1" hangingPunct="1"/>
            <a:r>
              <a:rPr lang="is-IS" sz="3600" dirty="0" smtClean="0"/>
              <a:t>Fjárfesting sem hlutfall af landsframleiðslu</a:t>
            </a:r>
            <a:br>
              <a:rPr lang="is-IS" sz="3600" dirty="0" smtClean="0"/>
            </a:br>
            <a:r>
              <a:rPr lang="is-IS" sz="1800" dirty="0" smtClean="0"/>
              <a:t>					úr þjóðhagsspá 2011 – 2016 </a:t>
            </a:r>
            <a:endParaRPr lang="is-IS" sz="3600" dirty="0" smtClean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1844824"/>
            <a:ext cx="8229600" cy="4439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Up-Down Arrow 7"/>
          <p:cNvSpPr/>
          <p:nvPr/>
        </p:nvSpPr>
        <p:spPr bwMode="auto">
          <a:xfrm>
            <a:off x="6156176" y="4005064"/>
            <a:ext cx="216024" cy="288032"/>
          </a:xfrm>
          <a:prstGeom prst="upDownArrow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s-I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Up-Down Arrow 8"/>
          <p:cNvSpPr/>
          <p:nvPr/>
        </p:nvSpPr>
        <p:spPr bwMode="auto">
          <a:xfrm flipH="1" flipV="1">
            <a:off x="7452320" y="3717032"/>
            <a:ext cx="144016" cy="216024"/>
          </a:xfrm>
          <a:prstGeom prst="up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s-I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 flipV="1">
            <a:off x="6804248" y="3933056"/>
            <a:ext cx="1728192" cy="64807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Bjarni Már Gylfason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9FFFD2-3646-4CBD-B195-E8E8C2DD06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4941559"/>
              </p:ext>
            </p:extLst>
          </p:nvPr>
        </p:nvGraphicFramePr>
        <p:xfrm>
          <a:off x="755576" y="1412776"/>
          <a:ext cx="734481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47664" y="5877272"/>
            <a:ext cx="2736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is-IS" sz="1000" dirty="0" smtClean="0">
                <a:solidFill>
                  <a:prstClr val="black"/>
                </a:solidFill>
                <a:cs typeface="Arial" charset="0"/>
              </a:rPr>
              <a:t>Heimild: Hagstofa Íslands</a:t>
            </a:r>
          </a:p>
          <a:p>
            <a:pPr eaLnBrk="1" hangingPunct="1"/>
            <a:r>
              <a:rPr lang="is-IS" sz="1000" dirty="0" smtClean="0">
                <a:solidFill>
                  <a:prstClr val="black"/>
                </a:solidFill>
                <a:cs typeface="Arial" charset="0"/>
              </a:rPr>
              <a:t>* Byggt á hagspám</a:t>
            </a:r>
            <a:endParaRPr lang="is-IS" sz="10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56528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35021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B39069-A381-418B-8C1F-38B963066B13}" type="slidenum">
              <a:rPr lang="is-IS" smtClean="0"/>
              <a:pPr/>
              <a:t>7</a:t>
            </a:fld>
            <a:endParaRPr lang="is-IS" smtClean="0"/>
          </a:p>
        </p:txBody>
      </p:sp>
      <p:pic>
        <p:nvPicPr>
          <p:cNvPr id="350213" name="Picture 6" descr="Istak_Logo_header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39952" y="6182104"/>
            <a:ext cx="936030" cy="628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is-IS" sz="3600" dirty="0" smtClean="0"/>
              <a:t>Úr þjóðhagsspá 2011 – 2016</a:t>
            </a:r>
            <a:br>
              <a:rPr lang="is-IS" sz="3600" dirty="0" smtClean="0"/>
            </a:br>
            <a:r>
              <a:rPr lang="is-IS" sz="1800" dirty="0" smtClean="0"/>
              <a:t>							4. apríl 2011</a:t>
            </a:r>
            <a:r>
              <a:rPr lang="is-IS" sz="3600" dirty="0" smtClean="0"/>
              <a:t> 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1412777"/>
            <a:ext cx="822960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39752" y="2132856"/>
            <a:ext cx="6275239" cy="942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4262" y="3068961"/>
            <a:ext cx="8464202" cy="977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31640" y="4221088"/>
            <a:ext cx="6804248" cy="2112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Oval 11"/>
          <p:cNvSpPr/>
          <p:nvPr/>
        </p:nvSpPr>
        <p:spPr bwMode="auto">
          <a:xfrm>
            <a:off x="323528" y="1268760"/>
            <a:ext cx="2016224" cy="79208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s-I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7524328" y="3356992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>
            <a:endCxn id="3076" idx="3"/>
          </p:cNvCxnSpPr>
          <p:nvPr/>
        </p:nvCxnSpPr>
        <p:spPr bwMode="auto">
          <a:xfrm flipV="1">
            <a:off x="2411760" y="3557775"/>
            <a:ext cx="6336704" cy="1524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2411760" y="3789040"/>
            <a:ext cx="633670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2411760" y="4005064"/>
            <a:ext cx="38884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1475656" y="4509120"/>
            <a:ext cx="576064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09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435280" cy="4525963"/>
          </a:xfrm>
        </p:spPr>
        <p:txBody>
          <a:bodyPr/>
          <a:lstStyle/>
          <a:p>
            <a:r>
              <a:rPr lang="is-IS" dirty="0" smtClean="0">
                <a:solidFill>
                  <a:srgbClr val="0070C0"/>
                </a:solidFill>
                <a:latin typeface="Arial Black"/>
                <a:ea typeface="+mj-ea"/>
                <a:cs typeface="+mj-cs"/>
              </a:rPr>
              <a:t>Til að fá atvinnuleysið niður……</a:t>
            </a:r>
          </a:p>
          <a:p>
            <a:r>
              <a:rPr lang="is-IS" dirty="0" smtClean="0">
                <a:solidFill>
                  <a:srgbClr val="0070C0"/>
                </a:solidFill>
                <a:latin typeface="Arial Black"/>
                <a:ea typeface="+mj-ea"/>
                <a:cs typeface="+mj-cs"/>
              </a:rPr>
              <a:t>… þá þarf hagvöxtur að vera nægur……</a:t>
            </a:r>
          </a:p>
          <a:p>
            <a:r>
              <a:rPr lang="is-IS" dirty="0" smtClean="0">
                <a:solidFill>
                  <a:srgbClr val="0070C0"/>
                </a:solidFill>
                <a:latin typeface="Arial Black"/>
                <a:ea typeface="+mj-ea"/>
                <a:cs typeface="+mj-cs"/>
              </a:rPr>
              <a:t>... þá þarf fjárfesting að aukast......</a:t>
            </a:r>
          </a:p>
          <a:p>
            <a:r>
              <a:rPr lang="is-IS" dirty="0" smtClean="0">
                <a:solidFill>
                  <a:srgbClr val="0070C0"/>
                </a:solidFill>
                <a:latin typeface="Arial Black"/>
                <a:ea typeface="+mj-ea"/>
                <a:cs typeface="+mj-cs"/>
              </a:rPr>
              <a:t>... og þar sem ríkið bara dregur úr sinni fjárfestingu, þá er alfarið treyst á að aukningin komi frá atvinnuvegunum.</a:t>
            </a:r>
          </a:p>
          <a:p>
            <a:endParaRPr lang="is-IS" sz="3600" dirty="0" smtClean="0">
              <a:solidFill>
                <a:srgbClr val="0070C0"/>
              </a:solidFill>
              <a:latin typeface="Arial Black"/>
              <a:ea typeface="+mj-ea"/>
              <a:cs typeface="+mj-cs"/>
            </a:endParaRPr>
          </a:p>
        </p:txBody>
      </p:sp>
      <p:sp>
        <p:nvSpPr>
          <p:cNvPr id="35021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35021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B39069-A381-418B-8C1F-38B963066B13}" type="slidenum">
              <a:rPr lang="is-IS" smtClean="0"/>
              <a:pPr/>
              <a:t>8</a:t>
            </a:fld>
            <a:endParaRPr lang="is-IS" smtClean="0"/>
          </a:p>
        </p:txBody>
      </p:sp>
      <p:pic>
        <p:nvPicPr>
          <p:cNvPr id="350213" name="Picture 6" descr="Istak_Logo_header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39952" y="6182104"/>
            <a:ext cx="936030" cy="628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da-DK" sz="3600" dirty="0" smtClean="0"/>
              <a:t>Hver er </a:t>
            </a:r>
            <a:r>
              <a:rPr lang="da-DK" sz="3600" dirty="0" err="1" smtClean="0"/>
              <a:t>þá</a:t>
            </a:r>
            <a:r>
              <a:rPr lang="da-DK" sz="3600" dirty="0" smtClean="0"/>
              <a:t> </a:t>
            </a:r>
            <a:r>
              <a:rPr lang="da-DK" sz="3600" dirty="0" err="1" smtClean="0"/>
              <a:t>staðan</a:t>
            </a:r>
            <a:r>
              <a:rPr lang="da-DK" sz="3600" dirty="0" smtClean="0"/>
              <a:t>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0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02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02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02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0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09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435280" cy="4752528"/>
          </a:xfrm>
        </p:spPr>
        <p:txBody>
          <a:bodyPr/>
          <a:lstStyle/>
          <a:p>
            <a:r>
              <a:rPr lang="is-IS" dirty="0" smtClean="0">
                <a:solidFill>
                  <a:srgbClr val="0070C0"/>
                </a:solidFill>
                <a:latin typeface="Arial Black"/>
                <a:ea typeface="+mj-ea"/>
                <a:cs typeface="+mj-cs"/>
              </a:rPr>
              <a:t>Ekki með innlendu fé á okurvöxtum.</a:t>
            </a:r>
          </a:p>
          <a:p>
            <a:r>
              <a:rPr lang="is-IS" dirty="0" smtClean="0">
                <a:solidFill>
                  <a:srgbClr val="0070C0"/>
                </a:solidFill>
                <a:latin typeface="Arial Black"/>
                <a:ea typeface="+mj-ea"/>
                <a:cs typeface="+mj-cs"/>
              </a:rPr>
              <a:t>Ekki með erlendu fé sem þorir ekki inn fyrir gjaldeyrishöftin – í fangið á óútreiknanlegu ríkisvaldi.</a:t>
            </a:r>
          </a:p>
          <a:p>
            <a:r>
              <a:rPr lang="is-IS" dirty="0" smtClean="0">
                <a:solidFill>
                  <a:srgbClr val="0070C0"/>
                </a:solidFill>
                <a:latin typeface="Arial Black"/>
                <a:ea typeface="+mj-ea"/>
                <a:cs typeface="+mj-cs"/>
              </a:rPr>
              <a:t>Ekki með erlendu fé sem við þorum ekki að hleypa inn í landið.</a:t>
            </a:r>
          </a:p>
          <a:p>
            <a:r>
              <a:rPr lang="is-IS" dirty="0" smtClean="0">
                <a:solidFill>
                  <a:srgbClr val="0070C0"/>
                </a:solidFill>
                <a:latin typeface="Arial Black"/>
                <a:ea typeface="+mj-ea"/>
                <a:cs typeface="+mj-cs"/>
              </a:rPr>
              <a:t>Ekki á meðan við höldum að það að gera ekki neitt – kosti ekki neitt. </a:t>
            </a:r>
          </a:p>
          <a:p>
            <a:endParaRPr lang="is-IS" sz="3600" dirty="0" smtClean="0">
              <a:solidFill>
                <a:srgbClr val="0070C0"/>
              </a:solidFill>
              <a:latin typeface="Arial Black"/>
              <a:ea typeface="+mj-ea"/>
              <a:cs typeface="+mj-cs"/>
            </a:endParaRPr>
          </a:p>
        </p:txBody>
      </p:sp>
      <p:sp>
        <p:nvSpPr>
          <p:cNvPr id="35021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35021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B39069-A381-418B-8C1F-38B963066B13}" type="slidenum">
              <a:rPr lang="is-IS" smtClean="0"/>
              <a:pPr/>
              <a:t>9</a:t>
            </a:fld>
            <a:endParaRPr lang="is-IS" smtClean="0"/>
          </a:p>
        </p:txBody>
      </p:sp>
      <p:pic>
        <p:nvPicPr>
          <p:cNvPr id="350213" name="Picture 6" descr="Istak_Logo_header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39952" y="6182104"/>
            <a:ext cx="936030" cy="628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is-IS" sz="3600" dirty="0" smtClean="0"/>
              <a:t>En geta þeir gert það?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0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02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02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02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09" grpId="0" build="p"/>
    </p:bldLst>
  </p:timing>
</p:sld>
</file>

<file path=ppt/theme/theme1.xml><?xml version="1.0" encoding="utf-8"?>
<a:theme xmlns:a="http://schemas.openxmlformats.org/drawingml/2006/main" name="Build design template [4]">
  <a:themeElements>
    <a:clrScheme name="Build design template [4]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Build design template [4]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s-I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s-I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uild design template [4]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ild design template [4]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ild design template [4]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ild design template [4]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ild design template [4]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ild design template [4]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ild design template [4]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ild design template [4]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ild design template [4]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ild design template [4]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ild design template [4]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ild design template [4]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uild design template [4] 2">
    <a:dk1>
      <a:srgbClr val="000000"/>
    </a:dk1>
    <a:lt1>
      <a:srgbClr val="FFFFFF"/>
    </a:lt1>
    <a:dk2>
      <a:srgbClr val="000000"/>
    </a:dk2>
    <a:lt2>
      <a:srgbClr val="969696"/>
    </a:lt2>
    <a:accent1>
      <a:srgbClr val="FBDF53"/>
    </a:accent1>
    <a:accent2>
      <a:srgbClr val="FF9966"/>
    </a:accent2>
    <a:accent3>
      <a:srgbClr val="FFFFFF"/>
    </a:accent3>
    <a:accent4>
      <a:srgbClr val="000000"/>
    </a:accent4>
    <a:accent5>
      <a:srgbClr val="FDECB3"/>
    </a:accent5>
    <a:accent6>
      <a:srgbClr val="E78A5C"/>
    </a:accent6>
    <a:hlink>
      <a:srgbClr val="CC3300"/>
    </a:hlink>
    <a:folHlink>
      <a:srgbClr val="996600"/>
    </a:folHlink>
  </a:clrScheme>
  <a:fontScheme name="Build design template [4]">
    <a:majorFont>
      <a:latin typeface="Arial Black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istak</Template>
  <TotalTime>6692</TotalTime>
  <Words>446</Words>
  <Application>Microsoft Office PowerPoint</Application>
  <PresentationFormat>On-screen Show (4:3)</PresentationFormat>
  <Paragraphs>85</Paragraphs>
  <Slides>12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Build design template [4]</vt:lpstr>
      <vt:lpstr>si</vt:lpstr>
      <vt:lpstr>Umræðufundur SA 26. september 2011 </vt:lpstr>
      <vt:lpstr>PowerPoint Presentation</vt:lpstr>
      <vt:lpstr>PowerPoint Presentation</vt:lpstr>
      <vt:lpstr>Atvinnuleysið      frá Hagstofunni í júlí 2011</vt:lpstr>
      <vt:lpstr>Fjárfesting sem hlutfall af landsframleiðslu      úr þjóðhagsspá 2011 – 2016 </vt:lpstr>
      <vt:lpstr>PowerPoint Presentation</vt:lpstr>
      <vt:lpstr>Úr þjóðhagsspá 2011 – 2016        4. apríl 2011 </vt:lpstr>
      <vt:lpstr>Hver er þá staðan?</vt:lpstr>
      <vt:lpstr>En geta þeir gert það?</vt:lpstr>
      <vt:lpstr>Hvað eigum við þá að gera?</vt:lpstr>
      <vt:lpstr>Hvað eigum við þá að gera?</vt:lpstr>
      <vt:lpstr>Hvað eigum við þá að gera?</vt:lpstr>
    </vt:vector>
  </TitlesOfParts>
  <Company>Ístak hf.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Haustfundur 11. nóvember 2005</dc:title>
  <dc:creator>Eiríkur Atli Briem</dc:creator>
  <cp:lastModifiedBy>Hörður Vilberg</cp:lastModifiedBy>
  <cp:revision>315</cp:revision>
  <cp:lastPrinted>2011-09-26T20:22:02Z</cp:lastPrinted>
  <dcterms:created xsi:type="dcterms:W3CDTF">2005-11-10T13:44:52Z</dcterms:created>
  <dcterms:modified xsi:type="dcterms:W3CDTF">2011-09-26T20:29:37Z</dcterms:modified>
</cp:coreProperties>
</file>