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6"/>
  </p:notesMasterIdLst>
  <p:handoutMasterIdLst>
    <p:handoutMasterId r:id="rId17"/>
  </p:handoutMasterIdLst>
  <p:sldIdLst>
    <p:sldId id="256" r:id="rId2"/>
    <p:sldId id="367" r:id="rId3"/>
    <p:sldId id="348" r:id="rId4"/>
    <p:sldId id="355" r:id="rId5"/>
    <p:sldId id="356" r:id="rId6"/>
    <p:sldId id="352" r:id="rId7"/>
    <p:sldId id="382" r:id="rId8"/>
    <p:sldId id="384" r:id="rId9"/>
    <p:sldId id="385" r:id="rId10"/>
    <p:sldId id="386" r:id="rId11"/>
    <p:sldId id="387" r:id="rId12"/>
    <p:sldId id="389" r:id="rId13"/>
    <p:sldId id="390" r:id="rId14"/>
    <p:sldId id="383" r:id="rId15"/>
  </p:sldIdLst>
  <p:sldSz cx="8001000" cy="6858000"/>
  <p:notesSz cx="6731000" cy="985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2C22F0"/>
    <a:srgbClr val="100A8A"/>
    <a:srgbClr val="140CAE"/>
    <a:srgbClr val="CCECFF"/>
    <a:srgbClr val="990000"/>
    <a:srgbClr val="FFFFCC"/>
    <a:srgbClr val="000000"/>
    <a:srgbClr val="FFFF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70" autoAdjust="0"/>
  </p:normalViewPr>
  <p:slideViewPr>
    <p:cSldViewPr>
      <p:cViewPr>
        <p:scale>
          <a:sx n="75" d="100"/>
          <a:sy n="75" d="100"/>
        </p:scale>
        <p:origin x="-2094" y="-1218"/>
      </p:cViewPr>
      <p:guideLst>
        <p:guide orient="horz" pos="624"/>
        <p:guide pos="8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3762" y="-108"/>
      </p:cViewPr>
      <p:guideLst>
        <p:guide orient="horz" pos="3104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bjornz\Desktop\Anna%20Lilja%20uppf%20graf%2016.n&#243;v%20200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lang="is-IS" b="0" i="0" baseline="0"/>
            </a:pPr>
            <a:r>
              <a:rPr lang="is-IS" b="1" i="0" baseline="0"/>
              <a:t>Hlutfallsbreyting (frá árinu 2001) á útgjöldum hins opinbera, </a:t>
            </a:r>
          </a:p>
          <a:p>
            <a:pPr>
              <a:defRPr lang="is-IS" b="0" i="0" baseline="0"/>
            </a:pPr>
            <a:r>
              <a:rPr lang="is-IS" b="1" i="0" baseline="0"/>
              <a:t>staðvirtum á mann á verðlagi samneyslu 2008</a:t>
            </a:r>
          </a:p>
          <a:p>
            <a:pPr>
              <a:defRPr lang="is-IS" b="0" i="0" baseline="0"/>
            </a:pPr>
            <a:r>
              <a:rPr lang="is-IS" b="0" i="0" baseline="0"/>
              <a:t>Heimild: Þjóðhagsreikningar - Fjármál hins opinbera 2008 (Hagstofan, sept. 2009)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0434855125867892"/>
          <c:y val="0.26366066310676728"/>
          <c:w val="0.87266294299419578"/>
          <c:h val="0.63213801399825065"/>
        </c:manualLayout>
      </c:layout>
      <c:lineChart>
        <c:grouping val="standard"/>
        <c:ser>
          <c:idx val="0"/>
          <c:order val="0"/>
          <c:tx>
            <c:strRef>
              <c:f>'C:\DOCUME~1\bjornz\LOCALS~1\Temp\notes6030C8\1.6 Innri_Ársfundir\1.6.2 Ársfundir_Ársfundur 2009\[Ársfundur 2009_útreikningar_endurskoðað_16_nóv_2009.xls]Sheet1'!$A$446:$B$446</c:f>
              <c:strCache>
                <c:ptCount val="1"/>
                <c:pt idx="0">
                  <c:v>Útgjöld til Landspítala</c:v>
                </c:pt>
              </c:strCache>
            </c:strRef>
          </c:tx>
          <c:marker>
            <c:symbol val="none"/>
          </c:marker>
          <c:cat>
            <c:numRef>
              <c:f>'C:\DOCUME~1\bjornz\LOCALS~1\Temp\notes6030C8\1.6 Innri_Ársfundir\1.6.2 Ársfundir_Ársfundur 2009\[Ársfundur 2009_útreikningar_endurskoðað_16_nóv_2009.xls]Sheet1'!$C$445:$J$445</c:f>
              <c:numCache>
                <c:formatCode>General</c:formatCode>
                <c:ptCount val="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</c:numCache>
            </c:numRef>
          </c:cat>
          <c:val>
            <c:numRef>
              <c:f>'C:\DOCUME~1\bjornz\LOCALS~1\Temp\notes6030C8\1.6 Innri_Ársfundir\1.6.2 Ársfundir_Ársfundur 2009\[Ársfundur 2009_útreikningar_endurskoðað_16_nóv_2009.xls]Sheet1'!$C$446:$J$446</c:f>
              <c:numCache>
                <c:formatCode>General</c:formatCode>
                <c:ptCount val="8"/>
                <c:pt idx="0">
                  <c:v>0</c:v>
                </c:pt>
                <c:pt idx="1">
                  <c:v>3.9098453981843084</c:v>
                </c:pt>
                <c:pt idx="2">
                  <c:v>5.1675375740422247</c:v>
                </c:pt>
                <c:pt idx="3">
                  <c:v>1.0453623533522638</c:v>
                </c:pt>
                <c:pt idx="4">
                  <c:v>-0.7365128799971643</c:v>
                </c:pt>
                <c:pt idx="5">
                  <c:v>-1.2256049503947875</c:v>
                </c:pt>
                <c:pt idx="6">
                  <c:v>0.61838771913893531</c:v>
                </c:pt>
                <c:pt idx="7">
                  <c:v>-3.1915013222209909</c:v>
                </c:pt>
              </c:numCache>
            </c:numRef>
          </c:val>
        </c:ser>
        <c:ser>
          <c:idx val="1"/>
          <c:order val="1"/>
          <c:tx>
            <c:strRef>
              <c:f>'C:\DOCUME~1\bjornz\LOCALS~1\Temp\notes6030C8\1.6 Innri_Ársfundir\1.6.2 Ársfundir_Ársfundur 2009\[Ársfundur 2009_útreikningar_endurskoðað_16_nóv_2009.xls]Sheet1'!$A$447:$B$447</c:f>
              <c:strCache>
                <c:ptCount val="1"/>
                <c:pt idx="0">
                  <c:v>Heildarútgjöld án Landspítala</c:v>
                </c:pt>
              </c:strCache>
            </c:strRef>
          </c:tx>
          <c:marker>
            <c:symbol val="none"/>
          </c:marker>
          <c:cat>
            <c:numRef>
              <c:f>'C:\DOCUME~1\bjornz\LOCALS~1\Temp\notes6030C8\1.6 Innri_Ársfundir\1.6.2 Ársfundir_Ársfundur 2009\[Ársfundur 2009_útreikningar_endurskoðað_16_nóv_2009.xls]Sheet1'!$C$445:$J$445</c:f>
              <c:numCache>
                <c:formatCode>General</c:formatCode>
                <c:ptCount val="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</c:numCache>
            </c:numRef>
          </c:cat>
          <c:val>
            <c:numRef>
              <c:f>'C:\DOCUME~1\bjornz\LOCALS~1\Temp\notes6030C8\1.6 Innri_Ársfundir\1.6.2 Ársfundir_Ársfundur 2009\[Ársfundur 2009_útreikningar_endurskoðað_16_nóv_2009.xls]Sheet1'!$C$447:$J$447</c:f>
              <c:numCache>
                <c:formatCode>General</c:formatCode>
                <c:ptCount val="8"/>
                <c:pt idx="0">
                  <c:v>0</c:v>
                </c:pt>
                <c:pt idx="1">
                  <c:v>8.060289335870884</c:v>
                </c:pt>
                <c:pt idx="2">
                  <c:v>8.2268555261149281</c:v>
                </c:pt>
                <c:pt idx="3">
                  <c:v>9.6062053874496947</c:v>
                </c:pt>
                <c:pt idx="4">
                  <c:v>10.061782217487369</c:v>
                </c:pt>
                <c:pt idx="5">
                  <c:v>9.1045011968716736</c:v>
                </c:pt>
                <c:pt idx="6">
                  <c:v>12.951695549027576</c:v>
                </c:pt>
                <c:pt idx="7">
                  <c:v>15.405808244818076</c:v>
                </c:pt>
              </c:numCache>
            </c:numRef>
          </c:val>
        </c:ser>
        <c:marker val="1"/>
        <c:axId val="79196928"/>
        <c:axId val="81547648"/>
      </c:lineChart>
      <c:catAx>
        <c:axId val="7919692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is-IS"/>
            </a:pPr>
            <a:endParaRPr lang="en-US"/>
          </a:p>
        </c:txPr>
        <c:crossAx val="81547648"/>
        <c:crosses val="autoZero"/>
        <c:auto val="1"/>
        <c:lblAlgn val="ctr"/>
        <c:lblOffset val="100"/>
      </c:catAx>
      <c:valAx>
        <c:axId val="81547648"/>
        <c:scaling>
          <c:orientation val="minMax"/>
          <c:max val="16"/>
          <c:min val="-4"/>
        </c:scaling>
        <c:axPos val="l"/>
        <c:majorGridlines/>
        <c:title>
          <c:tx>
            <c:rich>
              <a:bodyPr/>
              <a:lstStyle/>
              <a:p>
                <a:pPr>
                  <a:defRPr lang="is-IS"/>
                </a:pPr>
                <a:r>
                  <a:rPr lang="en-US"/>
                  <a:t>Hlutfall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lang="is-IS" b="1" i="0" baseline="0"/>
            </a:pPr>
            <a:endParaRPr lang="en-US"/>
          </a:p>
        </c:txPr>
        <c:crossAx val="79196928"/>
        <c:crosses val="autoZero"/>
        <c:crossBetween val="between"/>
        <c:majorUnit val="4"/>
      </c:valAx>
      <c:spPr>
        <a:effectLst>
          <a:innerShdw blurRad="63500" dist="38100" dir="5400000">
            <a:prstClr val="black">
              <a:alpha val="50000"/>
            </a:prstClr>
          </a:innerShdw>
        </a:effectLst>
      </c:spPr>
    </c:plotArea>
    <c:legend>
      <c:legendPos val="b"/>
      <c:layout/>
      <c:txPr>
        <a:bodyPr/>
        <a:lstStyle/>
        <a:p>
          <a:pPr>
            <a:defRPr lang="is-IS" b="1" i="0" strike="noStrike" baseline="0">
              <a:solidFill>
                <a:schemeClr val="tx1"/>
              </a:solidFill>
            </a:defRPr>
          </a:pPr>
          <a:endParaRPr lang="en-US"/>
        </a:p>
      </c:txPr>
    </c:legend>
    <c:plotVisOnly val="1"/>
  </c:chart>
  <c:spPr>
    <a:effectLst>
      <a:outerShdw sx="1000" sy="1000" algn="ctr" rotWithShape="0">
        <a:srgbClr val="000000"/>
      </a:outerShdw>
    </a:effectLst>
  </c:spPr>
  <c:txPr>
    <a:bodyPr/>
    <a:lstStyle/>
    <a:p>
      <a:pPr>
        <a:defRPr sz="105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1538"/>
            <a:ext cx="4933950" cy="4433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274" tIns="44346" rIns="90274" bIns="443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s-IS" smtClean="0"/>
              <a:t>Click to edit Master notes styles</a:t>
            </a:r>
          </a:p>
          <a:p>
            <a:pPr lvl="1"/>
            <a:r>
              <a:rPr lang="is-IS" smtClean="0"/>
              <a:t>Second Level</a:t>
            </a:r>
          </a:p>
          <a:p>
            <a:pPr lvl="2"/>
            <a:r>
              <a:rPr lang="is-IS" smtClean="0"/>
              <a:t>Third Level</a:t>
            </a:r>
          </a:p>
          <a:p>
            <a:pPr lvl="3"/>
            <a:r>
              <a:rPr lang="is-IS" smtClean="0"/>
              <a:t>Fourth Level</a:t>
            </a:r>
          </a:p>
          <a:p>
            <a:pPr lvl="4"/>
            <a:r>
              <a:rPr lang="is-I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7613" y="746125"/>
            <a:ext cx="4297362" cy="3683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sz="1400"/>
              <a:t>2. A third of all funding for health care in Iceland goes to the operation of Landspitali.</a:t>
            </a:r>
            <a:endParaRPr lang="en-GB"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sz="1400"/>
              <a:t>3. Relatively expensive compared to the other OECD nations. However, Iceland is the smallest nation within OECD and it is costly to operate the health care system wirh a wide range of medical specialities for only 320 thousand inhabitants.</a:t>
            </a:r>
          </a:p>
          <a:p>
            <a:r>
              <a:rPr lang="is-IS" sz="1400"/>
              <a:t>4. Very good clinical results.</a:t>
            </a:r>
          </a:p>
          <a:p>
            <a:r>
              <a:rPr lang="is-IS" sz="1400"/>
              <a:t>6. The economic crisis in Iceland puts also extremely high pressure on lowering the costs of the health care system as well as all other public service.</a:t>
            </a:r>
            <a:endParaRPr lang="en-GB" sz="1400"/>
          </a:p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sz="1400"/>
              <a:t>More than 60% increase in the number of people above the age of 65.</a:t>
            </a:r>
            <a:endParaRPr lang="en-GB"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ro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00750"/>
            <a:ext cx="8001000" cy="857250"/>
          </a:xfrm>
          <a:prstGeom prst="rect">
            <a:avLst/>
          </a:prstGeom>
          <a:noFill/>
        </p:spPr>
      </p:pic>
      <p:sp>
        <p:nvSpPr>
          <p:cNvPr id="8704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1447800" y="1371600"/>
            <a:ext cx="5867400" cy="2286000"/>
          </a:xfrm>
          <a:ln w="9525"/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is-IS"/>
              <a:t>Click to edit Master title style</a:t>
            </a:r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0" y="0"/>
            <a:ext cx="8001000" cy="6858000"/>
          </a:xfrm>
          <a:prstGeom prst="rect">
            <a:avLst/>
          </a:prstGeom>
          <a:noFill/>
          <a:ln w="12700">
            <a:solidFill>
              <a:srgbClr val="100A8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209800" y="4191000"/>
            <a:ext cx="5105400" cy="2057400"/>
          </a:xfrm>
          <a:ln w="9525"/>
        </p:spPr>
        <p:txBody>
          <a:bodyPr lIns="91440" tIns="45720" rIns="91440" bIns="45720"/>
          <a:lstStyle>
            <a:lvl1pPr marL="0" indent="0">
              <a:buFont typeface="Zapf Dingbats" charset="2"/>
              <a:buNone/>
              <a:defRPr sz="2000"/>
            </a:lvl1pPr>
          </a:lstStyle>
          <a:p>
            <a:r>
              <a:rPr lang="is-I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9300" y="457200"/>
            <a:ext cx="17907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2197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4406900"/>
            <a:ext cx="68008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825" y="2906713"/>
            <a:ext cx="68008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9050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74638"/>
            <a:ext cx="72009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1535113"/>
            <a:ext cx="35353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" y="2174875"/>
            <a:ext cx="35353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64000" y="1535113"/>
            <a:ext cx="35369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4000" y="2174875"/>
            <a:ext cx="35369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73050"/>
            <a:ext cx="263207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963" y="273050"/>
            <a:ext cx="447198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0050" y="1435100"/>
            <a:ext cx="263207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8450" y="4800600"/>
            <a:ext cx="4800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8450" y="612775"/>
            <a:ext cx="4800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8450" y="5367338"/>
            <a:ext cx="4800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8" name="Picture 2" descr="rond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000750"/>
            <a:ext cx="8001000" cy="857250"/>
          </a:xfrm>
          <a:prstGeom prst="rect">
            <a:avLst/>
          </a:prstGeom>
          <a:noFill/>
        </p:spPr>
      </p:pic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71628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s-IS" smtClean="0"/>
              <a:t>Click to edit Master title style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71628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s-IS" smtClean="0"/>
              <a:t>Click to edit Master text styles</a:t>
            </a:r>
          </a:p>
          <a:p>
            <a:pPr lvl="1"/>
            <a:r>
              <a:rPr lang="is-IS" smtClean="0"/>
              <a:t>Second level</a:t>
            </a:r>
          </a:p>
          <a:p>
            <a:pPr lvl="2"/>
            <a:r>
              <a:rPr lang="is-IS" smtClean="0"/>
              <a:t>Third level</a:t>
            </a:r>
          </a:p>
          <a:p>
            <a:pPr lvl="3"/>
            <a:r>
              <a:rPr lang="is-IS" smtClean="0"/>
              <a:t>Fourth level</a:t>
            </a:r>
          </a:p>
          <a:p>
            <a:pPr lvl="4"/>
            <a:r>
              <a:rPr lang="is-IS" smtClean="0"/>
              <a:t>Fifth level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0" y="0"/>
            <a:ext cx="8001000" cy="6858000"/>
          </a:xfrm>
          <a:prstGeom prst="rect">
            <a:avLst/>
          </a:prstGeom>
          <a:noFill/>
          <a:ln w="12700">
            <a:solidFill>
              <a:srgbClr val="100A8A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5943600" y="6324600"/>
            <a:ext cx="167640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en-GB" sz="1000">
              <a:latin typeface="Arial Narrow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00A8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00A8A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00A8A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00A8A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00A8A"/>
          </a:solidFill>
          <a:latin typeface="Arial Narrow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00A8A"/>
          </a:solidFill>
          <a:latin typeface="Arial Narrow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00A8A"/>
          </a:solidFill>
          <a:latin typeface="Arial Narrow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00A8A"/>
          </a:solidFill>
          <a:latin typeface="Arial Narrow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00A8A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75000"/>
        <a:buFont typeface="Zapf Dingbats" charset="2"/>
        <a:buChar char="n"/>
        <a:defRPr sz="2400">
          <a:solidFill>
            <a:srgbClr val="100A8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75000"/>
        <a:buFont typeface="Zapf Dingbats" charset="2"/>
        <a:buChar char="l"/>
        <a:defRPr sz="2000">
          <a:solidFill>
            <a:srgbClr val="100A8A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100A8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75000"/>
        <a:buFont typeface="Zapf Dingbats" charset="2"/>
        <a:buChar char="n"/>
        <a:defRPr sz="1600">
          <a:solidFill>
            <a:srgbClr val="100A8A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600">
          <a:solidFill>
            <a:srgbClr val="100A8A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600">
          <a:solidFill>
            <a:srgbClr val="100A8A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600">
          <a:solidFill>
            <a:srgbClr val="100A8A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600">
          <a:solidFill>
            <a:srgbClr val="100A8A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600">
          <a:solidFill>
            <a:srgbClr val="100A8A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72" name="Picture 20" descr="lækn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0" y="3890963"/>
            <a:ext cx="1944688" cy="1625600"/>
          </a:xfrm>
          <a:prstGeom prst="rect">
            <a:avLst/>
          </a:prstGeom>
          <a:noFill/>
        </p:spPr>
      </p:pic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4513" y="333375"/>
            <a:ext cx="7127875" cy="2162175"/>
          </a:xfrm>
        </p:spPr>
        <p:txBody>
          <a:bodyPr/>
          <a:lstStyle/>
          <a:p>
            <a:r>
              <a:rPr lang="is-IS" i="1" dirty="0" smtClean="0"/>
              <a:t>Landspítalinn og fjárlög 2010</a:t>
            </a:r>
            <a:endParaRPr lang="en-GB" i="1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7038" y="2636838"/>
            <a:ext cx="4419600" cy="1079500"/>
          </a:xfrm>
        </p:spPr>
        <p:txBody>
          <a:bodyPr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is-IS" b="1" i="1" dirty="0" smtClean="0"/>
              <a:t>Björn Zoëga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endParaRPr lang="is-IS" b="1" i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is-IS" b="1" i="1" dirty="0" smtClean="0">
                <a:solidFill>
                  <a:schemeClr val="tx1"/>
                </a:solidFill>
              </a:rPr>
              <a:t>Forstjóri</a:t>
            </a:r>
            <a:endParaRPr lang="en-GB" b="1" i="1" dirty="0">
              <a:solidFill>
                <a:schemeClr val="tx1"/>
              </a:solidFill>
            </a:endParaRPr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1600200" y="6553200"/>
            <a:ext cx="6400800" cy="0"/>
          </a:xfrm>
          <a:prstGeom prst="line">
            <a:avLst/>
          </a:prstGeom>
          <a:noFill/>
          <a:ln w="1016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49168" name="Picture 16" descr="á töppumLANDA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6625" y="5153025"/>
            <a:ext cx="1984375" cy="1366838"/>
          </a:xfrm>
          <a:prstGeom prst="rect">
            <a:avLst/>
          </a:prstGeom>
          <a:noFill/>
        </p:spPr>
      </p:pic>
      <p:pic>
        <p:nvPicPr>
          <p:cNvPr id="49169" name="Picture 17" descr="Bókhald 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5263" y="5229225"/>
            <a:ext cx="1939925" cy="1287463"/>
          </a:xfrm>
          <a:prstGeom prst="rect">
            <a:avLst/>
          </a:prstGeom>
          <a:noFill/>
        </p:spPr>
      </p:pic>
      <p:pic>
        <p:nvPicPr>
          <p:cNvPr id="49170" name="Picture 18" descr="stofugangur655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12938" y="5224463"/>
            <a:ext cx="2016125" cy="1300162"/>
          </a:xfrm>
          <a:prstGeom prst="rect">
            <a:avLst/>
          </a:prstGeom>
          <a:noFill/>
        </p:spPr>
      </p:pic>
      <p:pic>
        <p:nvPicPr>
          <p:cNvPr id="49171" name="Picture 19" descr="rjodur 03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6625" y="3908425"/>
            <a:ext cx="1984375" cy="1320800"/>
          </a:xfrm>
          <a:prstGeom prst="rect">
            <a:avLst/>
          </a:prstGeom>
          <a:noFill/>
        </p:spPr>
      </p:pic>
      <p:sp>
        <p:nvSpPr>
          <p:cNvPr id="49173" name="Rectangle 21"/>
          <p:cNvSpPr>
            <a:spLocks noChangeArrowheads="1"/>
          </p:cNvSpPr>
          <p:nvPr/>
        </p:nvSpPr>
        <p:spPr bwMode="auto">
          <a:xfrm>
            <a:off x="1624013" y="5229225"/>
            <a:ext cx="6376987" cy="714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49174" name="Rectangle 22"/>
          <p:cNvSpPr>
            <a:spLocks noChangeArrowheads="1"/>
          </p:cNvSpPr>
          <p:nvPr/>
        </p:nvSpPr>
        <p:spPr bwMode="auto">
          <a:xfrm>
            <a:off x="1624013" y="3860800"/>
            <a:ext cx="6376987" cy="714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990000"/>
              </a:solidFill>
            </a:endParaRPr>
          </a:p>
        </p:txBody>
      </p:sp>
      <p:pic>
        <p:nvPicPr>
          <p:cNvPr id="49175" name="Picture 23" descr="Hópslys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16625" y="2522538"/>
            <a:ext cx="1984375" cy="1338262"/>
          </a:xfrm>
          <a:prstGeom prst="rect">
            <a:avLst/>
          </a:prstGeom>
          <a:noFill/>
        </p:spPr>
      </p:pic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1624013" y="4868863"/>
            <a:ext cx="2303462" cy="36036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Byrjum við árið með 2800 millj. neikvæðan höfuðstól ?</a:t>
            </a:r>
          </a:p>
          <a:p>
            <a:endParaRPr lang="is-IS" dirty="0" smtClean="0"/>
          </a:p>
          <a:p>
            <a:r>
              <a:rPr lang="is-IS" dirty="0" smtClean="0"/>
              <a:t>Krafan er: 3.200 millj. (9%) miðað við rekstur þessa árs.</a:t>
            </a:r>
          </a:p>
          <a:p>
            <a:r>
              <a:rPr lang="is-IS" dirty="0" smtClean="0"/>
              <a:t>Aðgerðir þessa árs sem fá full áhrif 2010 skila okkur 1500 millj.</a:t>
            </a:r>
          </a:p>
          <a:p>
            <a:endParaRPr lang="is-IS" dirty="0" smtClean="0"/>
          </a:p>
          <a:p>
            <a:r>
              <a:rPr lang="is-IS" dirty="0" smtClean="0"/>
              <a:t>Leiðarljós í vinnu okkar við niðurskurðinn: Öryggi sjúklinga, áfram meðal þeirra bestu, bæði í þjónustu og vísindum.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Reynum að vernda sem flest störf.</a:t>
            </a:r>
          </a:p>
          <a:p>
            <a:r>
              <a:rPr lang="is-IS" dirty="0" smtClean="0"/>
              <a:t>“Brain Drain” ??</a:t>
            </a:r>
          </a:p>
          <a:p>
            <a:r>
              <a:rPr lang="is-IS" dirty="0" smtClean="0"/>
              <a:t>Minnka alla þjónustu um kvöld og helgar (=launalækkun)</a:t>
            </a:r>
          </a:p>
          <a:p>
            <a:r>
              <a:rPr lang="is-IS" dirty="0" smtClean="0"/>
              <a:t>Starfsmenn hafa ekki val um mism. </a:t>
            </a:r>
            <a:r>
              <a:rPr lang="is-IS" dirty="0" smtClean="0"/>
              <a:t>r</a:t>
            </a:r>
            <a:r>
              <a:rPr lang="is-IS" dirty="0" smtClean="0"/>
              <a:t>ekstrarvörur eða lyf.</a:t>
            </a:r>
          </a:p>
          <a:p>
            <a:r>
              <a:rPr lang="is-IS" dirty="0" smtClean="0"/>
              <a:t>Minnka sumarstarfsemi (og jólastarfsemi)</a:t>
            </a:r>
          </a:p>
          <a:p>
            <a:r>
              <a:rPr lang="is-IS" dirty="0" smtClean="0"/>
              <a:t>Nýta starfsmannaveltu sem mest (í stað uppsagna)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2010: Afleiðingar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Fækkun starfsmanna um u.þ.b. 200</a:t>
            </a:r>
          </a:p>
          <a:p>
            <a:r>
              <a:rPr lang="is-IS" dirty="0" smtClean="0"/>
              <a:t>Lækkun launa</a:t>
            </a:r>
          </a:p>
          <a:p>
            <a:r>
              <a:rPr lang="is-IS" dirty="0" smtClean="0"/>
              <a:t>Minna framboð á þjónustu</a:t>
            </a:r>
          </a:p>
          <a:p>
            <a:r>
              <a:rPr lang="is-IS" dirty="0" smtClean="0"/>
              <a:t>Biðlistar ?</a:t>
            </a:r>
          </a:p>
          <a:p>
            <a:r>
              <a:rPr lang="is-IS" dirty="0" smtClean="0"/>
              <a:t>Óljóst um áhrif á starfmannaveltu (“brain drain”)</a:t>
            </a:r>
          </a:p>
          <a:p>
            <a:endParaRPr lang="is-IS" dirty="0" smtClean="0"/>
          </a:p>
          <a:p>
            <a:r>
              <a:rPr lang="is-IS" dirty="0" smtClean="0"/>
              <a:t>Óvissa hefur neikvæðari áhrif en niðurskurður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2010: Tækifæri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Starfmannavelta</a:t>
            </a:r>
          </a:p>
          <a:p>
            <a:r>
              <a:rPr lang="is-IS" dirty="0" smtClean="0"/>
              <a:t>Hætta með yfirvinnu/fullmannað í umönnun</a:t>
            </a:r>
          </a:p>
          <a:p>
            <a:r>
              <a:rPr lang="is-IS" dirty="0" smtClean="0"/>
              <a:t>Sameiningar og verkaskipting innan heilbrigðiskerfisins (m.a. Radíusverkefnið)</a:t>
            </a:r>
          </a:p>
          <a:p>
            <a:r>
              <a:rPr lang="is-IS" dirty="0" smtClean="0"/>
              <a:t>Gera sem mest (allt?) þar sem það er ódýrast 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ringbryfirl07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6511" y="571501"/>
            <a:ext cx="6711950" cy="547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s-IS" i="1" dirty="0" smtClean="0"/>
              <a:t>Forsaga</a:t>
            </a:r>
            <a:endParaRPr lang="en-GB" i="1" dirty="0"/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6" y="2000240"/>
            <a:ext cx="7162800" cy="3971925"/>
          </a:xfrm>
        </p:spPr>
        <p:txBody>
          <a:bodyPr/>
          <a:lstStyle/>
          <a:p>
            <a:r>
              <a:rPr lang="is-IS" i="1" dirty="0" smtClean="0"/>
              <a:t>LSH er stærsti vinnustaður Íslands</a:t>
            </a:r>
          </a:p>
          <a:p>
            <a:r>
              <a:rPr lang="is-IS" i="1" dirty="0" smtClean="0"/>
              <a:t>5100 starfsmenn í 3900 stöðugildum</a:t>
            </a:r>
          </a:p>
          <a:p>
            <a:endParaRPr lang="is-IS" i="1" dirty="0" smtClean="0"/>
          </a:p>
          <a:p>
            <a:r>
              <a:rPr lang="is-IS" i="1" dirty="0" smtClean="0"/>
              <a:t>Háskólaspítali með 1000+ nemum á ári</a:t>
            </a:r>
          </a:p>
          <a:p>
            <a:r>
              <a:rPr lang="is-IS" i="1" dirty="0" smtClean="0"/>
              <a:t>Framleiðir um 38% af öllum ISI vísindagreinum Íslands</a:t>
            </a:r>
          </a:p>
          <a:p>
            <a:endParaRPr lang="is-IS" i="1" dirty="0" smtClean="0"/>
          </a:p>
          <a:p>
            <a:r>
              <a:rPr lang="is-IS" i="1" dirty="0" smtClean="0"/>
              <a:t>Velta oftast um 1/3 alls sem lagt er til heilbrigðismála</a:t>
            </a:r>
          </a:p>
          <a:p>
            <a:r>
              <a:rPr lang="is-IS" i="1" dirty="0" smtClean="0"/>
              <a:t>Starfsemi hefur aukist öll ár frá sameiningu</a:t>
            </a:r>
            <a:endParaRPr lang="is-I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s-IS" i="1" dirty="0" smtClean="0"/>
              <a:t>Forsaga, heilbrigðiskerfi Íslands</a:t>
            </a:r>
            <a:endParaRPr lang="en-GB" i="1" dirty="0"/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7162800" cy="3971925"/>
          </a:xfrm>
        </p:spPr>
        <p:txBody>
          <a:bodyPr/>
          <a:lstStyle/>
          <a:p>
            <a:r>
              <a:rPr lang="is-IS" i="1" dirty="0" smtClean="0"/>
              <a:t>#6 í eyðslu innan OECD</a:t>
            </a:r>
            <a:endParaRPr lang="is-IS" i="1" dirty="0"/>
          </a:p>
          <a:p>
            <a:r>
              <a:rPr lang="is-IS" i="1" smtClean="0"/>
              <a:t>#6 í </a:t>
            </a:r>
            <a:r>
              <a:rPr lang="is-IS" i="1" dirty="0" smtClean="0"/>
              <a:t>vexti á utgjöldum til heilbrigðismála innan OECD 1995-2005</a:t>
            </a:r>
            <a:endParaRPr lang="is-IS" i="1" dirty="0"/>
          </a:p>
          <a:p>
            <a:r>
              <a:rPr lang="is-IS" i="1" dirty="0" smtClean="0"/>
              <a:t>Lægsti burðarmálsdauði, hæstu lífslíkur karla</a:t>
            </a:r>
            <a:endParaRPr lang="is-IS" i="1" dirty="0" smtClean="0"/>
          </a:p>
          <a:p>
            <a:r>
              <a:rPr lang="is-IS" i="1" dirty="0" smtClean="0"/>
              <a:t>3ja sæti (af 33) EuroHealth </a:t>
            </a:r>
            <a:r>
              <a:rPr lang="is-IS" i="1" dirty="0" smtClean="0"/>
              <a:t>Consumer Index </a:t>
            </a:r>
            <a:r>
              <a:rPr lang="is-IS" i="1" dirty="0" smtClean="0"/>
              <a:t>2009</a:t>
            </a:r>
            <a:endParaRPr lang="is-I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sz="3200" i="1"/>
              <a:t>Health care costs as a percentage of GDP 1980 – 2005</a:t>
            </a:r>
            <a:endParaRPr lang="en-GB" sz="3200" i="1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>
              <a:buFontTx/>
              <a:buNone/>
            </a:pPr>
            <a:r>
              <a:rPr lang="is-IS" sz="1400"/>
              <a:t>			</a:t>
            </a:r>
            <a:r>
              <a:rPr lang="is-IS" sz="2000" i="1" u="sng"/>
              <a:t>1980</a:t>
            </a:r>
            <a:r>
              <a:rPr lang="is-IS" sz="2000" i="1"/>
              <a:t>	</a:t>
            </a:r>
            <a:r>
              <a:rPr lang="is-IS" sz="2000" i="1" u="sng"/>
              <a:t>1990</a:t>
            </a:r>
            <a:r>
              <a:rPr lang="is-IS" sz="2000" i="1"/>
              <a:t>	</a:t>
            </a:r>
            <a:r>
              <a:rPr lang="is-IS" sz="2000" i="1" u="sng"/>
              <a:t>2000</a:t>
            </a:r>
            <a:r>
              <a:rPr lang="is-IS" sz="2000" i="1"/>
              <a:t>	</a:t>
            </a:r>
            <a:r>
              <a:rPr lang="is-IS" sz="2000" i="1" u="sng"/>
              <a:t>2005</a:t>
            </a:r>
          </a:p>
          <a:p>
            <a:r>
              <a:rPr lang="is-IS" sz="2000" i="1"/>
              <a:t>USA				8,8	11,9	13,2	15,3</a:t>
            </a:r>
          </a:p>
          <a:p>
            <a:r>
              <a:rPr lang="is-IS" sz="2000" i="1"/>
              <a:t>United Kingdom			5,6	6,0	7,3	8,3</a:t>
            </a:r>
          </a:p>
          <a:p>
            <a:r>
              <a:rPr lang="is-IS" sz="2000" i="1"/>
              <a:t>Denmark			8,9	8,3	8,3	9,1</a:t>
            </a:r>
          </a:p>
          <a:p>
            <a:r>
              <a:rPr lang="is-IS" sz="2000" i="1"/>
              <a:t>Finland			6,3	7,7	6,6	7,5</a:t>
            </a:r>
          </a:p>
          <a:p>
            <a:r>
              <a:rPr lang="is-IS" sz="2000" b="1" i="1"/>
              <a:t>Iceland			6,3	7,9	9,5	9,5</a:t>
            </a:r>
          </a:p>
          <a:p>
            <a:r>
              <a:rPr lang="is-IS" sz="2000" i="1"/>
              <a:t>Norway			7,0	7,6	8,4	9,1</a:t>
            </a:r>
          </a:p>
          <a:p>
            <a:r>
              <a:rPr lang="is-IS" sz="2000" i="1"/>
              <a:t>Sweden			9,0	8,3	8,4	9,1</a:t>
            </a:r>
          </a:p>
          <a:p>
            <a:r>
              <a:rPr lang="is-IS" sz="2000" i="1"/>
              <a:t>Germany			8,4	9,6	10,3	10,7	</a:t>
            </a:r>
          </a:p>
          <a:p>
            <a:r>
              <a:rPr lang="is-IS" sz="2000" b="1" i="1"/>
              <a:t>OECD average	 		6,6	7,2	8,3	9,0</a:t>
            </a:r>
            <a:endParaRPr lang="en-GB" sz="20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sz="2800" i="1"/>
              <a:t>Health care costs 2005</a:t>
            </a:r>
            <a:br>
              <a:rPr lang="is-IS" sz="2800" i="1"/>
            </a:br>
            <a:r>
              <a:rPr lang="is-IS" sz="2800" i="1"/>
              <a:t>As</a:t>
            </a:r>
            <a:r>
              <a:rPr lang="is-IS" sz="2400" i="1"/>
              <a:t> USD (PPP) per person</a:t>
            </a:r>
            <a:endParaRPr lang="en-GB" sz="2800" i="1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>
              <a:buFontTx/>
              <a:buNone/>
            </a:pPr>
            <a:r>
              <a:rPr lang="is-IS" sz="1400"/>
              <a:t>			</a:t>
            </a:r>
            <a:r>
              <a:rPr lang="is-IS" sz="2000" i="1"/>
              <a:t>	</a:t>
            </a:r>
            <a:r>
              <a:rPr lang="is-IS" sz="2000" i="1" u="sng"/>
              <a:t>2005</a:t>
            </a:r>
          </a:p>
          <a:p>
            <a:r>
              <a:rPr lang="is-IS" sz="2000" i="1"/>
              <a:t>USA					6.401</a:t>
            </a:r>
          </a:p>
          <a:p>
            <a:r>
              <a:rPr lang="is-IS" sz="2000" i="1"/>
              <a:t>United Kingdom				2.724</a:t>
            </a:r>
          </a:p>
          <a:p>
            <a:r>
              <a:rPr lang="is-IS" sz="2000" i="1"/>
              <a:t>Denmark				3.108</a:t>
            </a:r>
          </a:p>
          <a:p>
            <a:r>
              <a:rPr lang="is-IS" sz="2000" i="1"/>
              <a:t>Finland				2.331</a:t>
            </a:r>
          </a:p>
          <a:p>
            <a:r>
              <a:rPr lang="is-IS" sz="2000" b="1" i="1"/>
              <a:t>Iceland				3.443</a:t>
            </a:r>
          </a:p>
          <a:p>
            <a:r>
              <a:rPr lang="is-IS" sz="2000" i="1"/>
              <a:t>Norway				4.364</a:t>
            </a:r>
          </a:p>
          <a:p>
            <a:r>
              <a:rPr lang="is-IS" sz="2000" i="1"/>
              <a:t>Sweden				2.918</a:t>
            </a:r>
          </a:p>
          <a:p>
            <a:r>
              <a:rPr lang="is-IS" sz="2000" i="1"/>
              <a:t>Germany				3.287	</a:t>
            </a:r>
          </a:p>
          <a:p>
            <a:endParaRPr lang="is-IS" sz="2000" i="1"/>
          </a:p>
          <a:p>
            <a:r>
              <a:rPr lang="is-IS" sz="2000" b="1" i="1"/>
              <a:t>OECD average				2.759</a:t>
            </a:r>
            <a:endParaRPr lang="en-GB" sz="20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s-IS" i="1" dirty="0" smtClean="0"/>
              <a:t>Þjóðin verður eldri </a:t>
            </a:r>
            <a:endParaRPr lang="en-GB" i="1" dirty="0"/>
          </a:p>
        </p:txBody>
      </p:sp>
      <p:pic>
        <p:nvPicPr>
          <p:cNvPr id="24985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62000" y="2082800"/>
            <a:ext cx="6553200" cy="3757613"/>
          </a:xfrm>
          <a:noFill/>
          <a:ln/>
        </p:spPr>
      </p:pic>
      <p:sp>
        <p:nvSpPr>
          <p:cNvPr id="249860" name="Text Box 4"/>
          <p:cNvSpPr txBox="1">
            <a:spLocks noChangeArrowheads="1"/>
          </p:cNvSpPr>
          <p:nvPr/>
        </p:nvSpPr>
        <p:spPr bwMode="auto">
          <a:xfrm>
            <a:off x="3856038" y="5300663"/>
            <a:ext cx="1263650" cy="3968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s-IS" sz="2000" i="0">
                <a:solidFill>
                  <a:srgbClr val="000000"/>
                </a:solidFill>
              </a:rPr>
              <a:t>Age group</a:t>
            </a:r>
            <a:endParaRPr lang="en-GB" sz="2000" i="0">
              <a:solidFill>
                <a:srgbClr val="000000"/>
              </a:solidFill>
            </a:endParaRPr>
          </a:p>
        </p:txBody>
      </p:sp>
      <p:sp>
        <p:nvSpPr>
          <p:cNvPr id="249861" name="Text Box 5"/>
          <p:cNvSpPr txBox="1">
            <a:spLocks noChangeArrowheads="1"/>
          </p:cNvSpPr>
          <p:nvPr/>
        </p:nvSpPr>
        <p:spPr bwMode="auto">
          <a:xfrm rot="16200000">
            <a:off x="508794" y="3799681"/>
            <a:ext cx="1296988" cy="3968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s-IS" sz="2000" i="0">
                <a:solidFill>
                  <a:srgbClr val="000000"/>
                </a:solidFill>
              </a:rPr>
              <a:t>Percentage</a:t>
            </a:r>
            <a:endParaRPr lang="en-GB" sz="2000" i="0">
              <a:solidFill>
                <a:srgbClr val="000000"/>
              </a:solidFill>
            </a:endParaRPr>
          </a:p>
        </p:txBody>
      </p:sp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1624013" y="2205038"/>
            <a:ext cx="5026025" cy="100488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s-IS" i="0">
                <a:solidFill>
                  <a:srgbClr val="000000"/>
                </a:solidFill>
              </a:rPr>
              <a:t>Relative changes in age groups </a:t>
            </a:r>
          </a:p>
          <a:p>
            <a:pPr>
              <a:spcBef>
                <a:spcPct val="50000"/>
              </a:spcBef>
            </a:pPr>
            <a:r>
              <a:rPr lang="is-IS" i="0">
                <a:solidFill>
                  <a:srgbClr val="000000"/>
                </a:solidFill>
              </a:rPr>
              <a:t>2006-2025</a:t>
            </a:r>
            <a:endParaRPr lang="en-GB" i="0">
              <a:solidFill>
                <a:srgbClr val="000000"/>
              </a:solidFill>
            </a:endParaRPr>
          </a:p>
        </p:txBody>
      </p:sp>
      <p:sp>
        <p:nvSpPr>
          <p:cNvPr id="249863" name="Text Box 7"/>
          <p:cNvSpPr txBox="1">
            <a:spLocks noChangeArrowheads="1"/>
          </p:cNvSpPr>
          <p:nvPr/>
        </p:nvSpPr>
        <p:spPr bwMode="auto">
          <a:xfrm>
            <a:off x="6088063" y="4868863"/>
            <a:ext cx="792162" cy="25241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is-IS" sz="1800" i="0">
                <a:solidFill>
                  <a:srgbClr val="000000"/>
                </a:solidFill>
              </a:rPr>
              <a:t>Total</a:t>
            </a:r>
            <a:endParaRPr lang="en-GB" sz="1800" i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37618" y="581025"/>
            <a:ext cx="6750844" cy="990600"/>
          </a:xfrm>
        </p:spPr>
        <p:txBody>
          <a:bodyPr/>
          <a:lstStyle/>
          <a:p>
            <a:pPr eaLnBrk="1" hangingPunct="1"/>
            <a:r>
              <a:rPr lang="is-IS" sz="2800" i="1" dirty="0" smtClean="0"/>
              <a:t>Forsaga</a:t>
            </a:r>
            <a:endParaRPr lang="en-GB" sz="36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5141" y="1714501"/>
            <a:ext cx="6341071" cy="42338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s-IS" sz="2400" dirty="0" smtClean="0"/>
              <a:t>Árið 2008: LSH þurfti að lækka kostnað við rekstur um 2,5% (1000 millj.)</a:t>
            </a:r>
            <a:endParaRPr lang="is-IS" sz="2000" dirty="0" smtClean="0"/>
          </a:p>
          <a:p>
            <a:pPr eaLnBrk="1" hangingPunct="1">
              <a:spcAft>
                <a:spcPts val="300"/>
              </a:spcAft>
            </a:pPr>
            <a:r>
              <a:rPr lang="is-IS" sz="2400" dirty="0" smtClean="0"/>
              <a:t>“Óvænt” gengisáhrif/tap 2100 millj.</a:t>
            </a:r>
            <a:endParaRPr lang="is-IS" sz="2000" dirty="0" smtClean="0"/>
          </a:p>
          <a:p>
            <a:pPr eaLnBrk="1" hangingPunct="1"/>
            <a:r>
              <a:rPr lang="is-IS" sz="2400" dirty="0" smtClean="0"/>
              <a:t>Árið endar með 4,2% (1622 millj.) halla eftir 1000 millj. </a:t>
            </a:r>
            <a:r>
              <a:rPr lang="is-IS" dirty="0" smtClean="0"/>
              <a:t>í</a:t>
            </a:r>
            <a:r>
              <a:rPr lang="is-IS" sz="2400" dirty="0" smtClean="0"/>
              <a:t> fjárauka</a:t>
            </a:r>
            <a:endParaRPr lang="is-IS" sz="2000" dirty="0" smtClean="0"/>
          </a:p>
          <a:p>
            <a:pPr eaLnBrk="1" hangingPunct="1"/>
            <a:endParaRPr lang="is-IS" sz="1200" dirty="0" smtClean="0"/>
          </a:p>
          <a:p>
            <a:pPr eaLnBrk="1" hangingPunct="1">
              <a:spcAft>
                <a:spcPts val="300"/>
              </a:spcAft>
            </a:pPr>
            <a:r>
              <a:rPr lang="is-IS" sz="2400" dirty="0" smtClean="0"/>
              <a:t>Náðist að hagræða um 500 millj. </a:t>
            </a:r>
            <a:endParaRPr lang="is-IS" sz="2400" dirty="0" smtClean="0"/>
          </a:p>
          <a:p>
            <a:pPr eaLnBrk="1" hangingPunct="1"/>
            <a:r>
              <a:rPr lang="is-IS" sz="2400" dirty="0" smtClean="0"/>
              <a:t>Í árslok 2008 er neikvæður höfuðstóll LSH: 1622 millj.</a:t>
            </a:r>
            <a:endParaRPr lang="is-I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i="1" dirty="0" smtClean="0"/>
              <a:t>Forsaga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7162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i="1" dirty="0" smtClean="0"/>
              <a:t>Forsaga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2009: LSH þurfti að lækka kostnað sinn um 7,5% (2800 millj.) + 152 millj. </a:t>
            </a:r>
            <a:r>
              <a:rPr lang="is-IS" dirty="0" smtClean="0"/>
              <a:t>s</a:t>
            </a:r>
            <a:r>
              <a:rPr lang="is-IS" dirty="0" smtClean="0"/>
              <a:t>em komu seinna á árinu.</a:t>
            </a:r>
          </a:p>
          <a:p>
            <a:r>
              <a:rPr lang="is-IS" dirty="0" smtClean="0"/>
              <a:t>Allt bendir til þess að við náum 2600 millj. sparnaði en gengistap aftur, 900 millj.</a:t>
            </a:r>
            <a:endParaRPr lang="is-IS" dirty="0" smtClean="0"/>
          </a:p>
          <a:p>
            <a:r>
              <a:rPr lang="is-IS" dirty="0" smtClean="0"/>
              <a:t>Árið endar því í 1200 millj. halla.</a:t>
            </a:r>
          </a:p>
          <a:p>
            <a:r>
              <a:rPr lang="is-IS" dirty="0" smtClean="0"/>
              <a:t>Starfsemi hefur ekki aukist árinu, starfsfólki ekki fækkað</a:t>
            </a:r>
          </a:p>
          <a:p>
            <a:r>
              <a:rPr lang="is-IS" dirty="0" smtClean="0"/>
              <a:t>Þjónustustigi breytt frá dýrara í ódýrara form, laun lækkuð, yfirvinna minnkuð.</a:t>
            </a:r>
          </a:p>
          <a:p>
            <a:r>
              <a:rPr lang="is-IS" dirty="0" smtClean="0"/>
              <a:t>Biðlistar eftir þjónustu LSH að mestu horfnir.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ýr LSH grunnur ísl.">
  <a:themeElements>
    <a:clrScheme name="nýr LSH grunnur ísl. 2">
      <a:dk1>
        <a:srgbClr val="0B078D"/>
      </a:dk1>
      <a:lt1>
        <a:srgbClr val="FFFFFF"/>
      </a:lt1>
      <a:dk2>
        <a:srgbClr val="0B078D"/>
      </a:dk2>
      <a:lt2>
        <a:srgbClr val="808080"/>
      </a:lt2>
      <a:accent1>
        <a:srgbClr val="726EF8"/>
      </a:accent1>
      <a:accent2>
        <a:srgbClr val="990000"/>
      </a:accent2>
      <a:accent3>
        <a:srgbClr val="FFFFFF"/>
      </a:accent3>
      <a:accent4>
        <a:srgbClr val="080578"/>
      </a:accent4>
      <a:accent5>
        <a:srgbClr val="BCBAFB"/>
      </a:accent5>
      <a:accent6>
        <a:srgbClr val="8A0000"/>
      </a:accent6>
      <a:hlink>
        <a:srgbClr val="D0CFFD"/>
      </a:hlink>
      <a:folHlink>
        <a:srgbClr val="B2B2B2"/>
      </a:folHlink>
    </a:clrScheme>
    <a:fontScheme name="nýr LSH grunnur ísl.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nýr LSH grunnur ísl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ýr LSH grunnur ísl. 2">
        <a:dk1>
          <a:srgbClr val="0B078D"/>
        </a:dk1>
        <a:lt1>
          <a:srgbClr val="FFFFFF"/>
        </a:lt1>
        <a:dk2>
          <a:srgbClr val="0B078D"/>
        </a:dk2>
        <a:lt2>
          <a:srgbClr val="808080"/>
        </a:lt2>
        <a:accent1>
          <a:srgbClr val="726EF8"/>
        </a:accent1>
        <a:accent2>
          <a:srgbClr val="990000"/>
        </a:accent2>
        <a:accent3>
          <a:srgbClr val="FFFFFF"/>
        </a:accent3>
        <a:accent4>
          <a:srgbClr val="080578"/>
        </a:accent4>
        <a:accent5>
          <a:srgbClr val="BCBAFB"/>
        </a:accent5>
        <a:accent6>
          <a:srgbClr val="8A0000"/>
        </a:accent6>
        <a:hlink>
          <a:srgbClr val="D0CF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Settings\agnesvil\Application Data\Microsoft\Templates\nýr LSH grunnur ísl..pot</Template>
  <TotalTime>8880</TotalTime>
  <Pages>1</Pages>
  <Words>581</Words>
  <Application>Microsoft PowerPoint 4.0</Application>
  <PresentationFormat>Custom</PresentationFormat>
  <Paragraphs>98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nýr LSH grunnur ísl.</vt:lpstr>
      <vt:lpstr>Landspítalinn og fjárlög 2010</vt:lpstr>
      <vt:lpstr>Forsaga</vt:lpstr>
      <vt:lpstr>Forsaga, heilbrigðiskerfi Íslands</vt:lpstr>
      <vt:lpstr>Health care costs as a percentage of GDP 1980 – 2005</vt:lpstr>
      <vt:lpstr>Health care costs 2005 As USD (PPP) per person</vt:lpstr>
      <vt:lpstr>Þjóðin verður eldri </vt:lpstr>
      <vt:lpstr>Forsaga</vt:lpstr>
      <vt:lpstr>Forsaga</vt:lpstr>
      <vt:lpstr>Forsaga</vt:lpstr>
      <vt:lpstr>2010</vt:lpstr>
      <vt:lpstr>2010</vt:lpstr>
      <vt:lpstr>2010: Afleiðingar</vt:lpstr>
      <vt:lpstr>2010: Tækifæri ?</vt:lpstr>
      <vt:lpstr>Slide 14</vt:lpstr>
    </vt:vector>
  </TitlesOfParts>
  <Company>Tlvuver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Lithimnublga, lithimnu og brrlkisblga. (Iritis, iridocyclitis/anerior uveitis)</dc:title>
  <dc:subject/>
  <dc:creator>Bjrn</dc:creator>
  <cp:keywords/>
  <dc:description/>
  <cp:lastModifiedBy>bjornz</cp:lastModifiedBy>
  <cp:revision>251</cp:revision>
  <cp:lastPrinted>2000-10-12T11:43:07Z</cp:lastPrinted>
  <dcterms:created xsi:type="dcterms:W3CDTF">2000-01-05T10:40:44Z</dcterms:created>
  <dcterms:modified xsi:type="dcterms:W3CDTF">2009-11-16T22:37:53Z</dcterms:modified>
</cp:coreProperties>
</file>