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70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66"/>
    <a:srgbClr val="CCFFFF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4D5E3-0BF0-46FA-9506-FFA0D213C2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DD5E-6C05-4B28-9368-227903465D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6AC49-E88A-4A6D-A6CB-8685B963D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EC81E-6AE2-4D3E-A5B5-85C89C9E11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E53A2-F746-40DC-AF14-E153335D5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65B3F-FAE3-4D23-9C56-9AA0CCC50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B2E8E-DEAB-4123-863F-D16AD5F38D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E5B19-C675-452F-A9D2-AB7D56D4E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9D851-AD90-49CD-8B96-1DF129DAF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5BC17-2F8E-42D7-88CF-D2A80DD49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C6C8E-11FF-464B-BDDE-115EE76E8A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16F7193-0FBE-41FD-8031-7FD421286B8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M:\My Documents\Skjöl ÓÞS\Prívatmál\Samtök atvinnulífsins\merki_samtaka_atvinnulifsins_islenskt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24600" y="5791200"/>
            <a:ext cx="2171700" cy="8953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5400000">
            <a:off x="8151813" y="14462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sz="1400">
                <a:solidFill>
                  <a:schemeClr val="bg1"/>
                </a:solidFill>
                <a:latin typeface="Verdana" pitchFamily="34" charset="0"/>
              </a:rPr>
              <a:t>www.sa.is</a:t>
            </a:r>
            <a:endParaRPr lang="en-US" sz="14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is-IS" sz="4000" dirty="0" smtClean="0"/>
              <a:t>Stöðugleikasáttmálinn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 smtClean="0"/>
              <a:t>Staða og horfur 21. október 2009</a:t>
            </a:r>
          </a:p>
          <a:p>
            <a:endParaRPr lang="is-IS" dirty="0"/>
          </a:p>
          <a:p>
            <a:r>
              <a:rPr lang="is-IS" dirty="0" smtClean="0"/>
              <a:t>Fundur SA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Afnám gjaldeyrishafta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400" dirty="0" smtClean="0"/>
              <a:t>Undirbúa vel t.d. með tilboði um skuldabréf í evrum.</a:t>
            </a:r>
          </a:p>
          <a:p>
            <a:r>
              <a:rPr lang="is-IS" sz="2400" dirty="0" smtClean="0"/>
              <a:t>AGS og Norðurlandalán hjálpa</a:t>
            </a:r>
          </a:p>
          <a:p>
            <a:r>
              <a:rPr lang="is-IS" sz="2400" dirty="0" smtClean="0"/>
              <a:t>Gengi gæti lækkað en í stuttan tíma</a:t>
            </a:r>
          </a:p>
          <a:p>
            <a:r>
              <a:rPr lang="is-IS" sz="2400" dirty="0" smtClean="0"/>
              <a:t>Þegar hækkunarferill hefst vinnur markaðurinn með krónunni</a:t>
            </a:r>
            <a:r>
              <a:rPr lang="en-US" sz="2400" dirty="0" smtClean="0"/>
              <a:t> </a:t>
            </a:r>
            <a:r>
              <a:rPr lang="en-US" sz="2400" dirty="0" err="1" smtClean="0"/>
              <a:t>og</a:t>
            </a:r>
            <a:r>
              <a:rPr lang="en-US" sz="2400" dirty="0" smtClean="0"/>
              <a:t> </a:t>
            </a:r>
            <a:r>
              <a:rPr lang="en-US" sz="2400" dirty="0" err="1" smtClean="0"/>
              <a:t>hún</a:t>
            </a:r>
            <a:r>
              <a:rPr lang="en-US" sz="2400" dirty="0" smtClean="0"/>
              <a:t> </a:t>
            </a:r>
            <a:r>
              <a:rPr lang="en-US" sz="2400" dirty="0" err="1" smtClean="0"/>
              <a:t>kemur</a:t>
            </a:r>
            <a:r>
              <a:rPr lang="en-US" sz="2400" dirty="0" smtClean="0"/>
              <a:t> </a:t>
            </a:r>
            <a:r>
              <a:rPr lang="en-US" sz="2400" dirty="0" err="1" smtClean="0"/>
              <a:t>til</a:t>
            </a:r>
            <a:r>
              <a:rPr lang="en-US" sz="2400" dirty="0" smtClean="0"/>
              <a:t> </a:t>
            </a:r>
            <a:r>
              <a:rPr lang="en-US" sz="2400" dirty="0" err="1" smtClean="0"/>
              <a:t>baka</a:t>
            </a:r>
            <a:endParaRPr lang="en-US" sz="2400" dirty="0" smtClean="0"/>
          </a:p>
          <a:p>
            <a:r>
              <a:rPr lang="is-IS" sz="2400" dirty="0" smtClean="0"/>
              <a:t>Neysluvísitala hækkar ekki – lækkun hugsanleg</a:t>
            </a:r>
            <a:endParaRPr lang="en-US" sz="2400" dirty="0" smtClean="0"/>
          </a:p>
          <a:p>
            <a:r>
              <a:rPr lang="is-IS" sz="2400" dirty="0" smtClean="0"/>
              <a:t>Minni launahækkanir </a:t>
            </a:r>
            <a:endParaRPr lang="is-IS" sz="2400" dirty="0"/>
          </a:p>
          <a:p>
            <a:r>
              <a:rPr lang="is-IS" sz="2400" dirty="0"/>
              <a:t>L</a:t>
            </a:r>
            <a:r>
              <a:rPr lang="is-IS" sz="2400" dirty="0" smtClean="0"/>
              <a:t>ægri verðbólga</a:t>
            </a:r>
          </a:p>
          <a:p>
            <a:endParaRPr lang="is-IS" dirty="0" smtClean="0"/>
          </a:p>
          <a:p>
            <a:pPr>
              <a:buNone/>
            </a:pPr>
            <a:endParaRPr lang="is-I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Vaxtalækkun nauðsyn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400" dirty="0" smtClean="0"/>
              <a:t>Atvinnulífið æpir á vaxtalækkun</a:t>
            </a:r>
          </a:p>
          <a:p>
            <a:r>
              <a:rPr lang="is-IS" sz="2400" dirty="0" smtClean="0"/>
              <a:t>Fyrirtæki læst á íslenska fjármagnsmarkaðnum með íslenska krónu</a:t>
            </a:r>
          </a:p>
          <a:p>
            <a:r>
              <a:rPr lang="is-IS" sz="2400" dirty="0" smtClean="0"/>
              <a:t>Fyrirtæki þola ekki að skulda við þetta vaxtastig</a:t>
            </a:r>
          </a:p>
          <a:p>
            <a:r>
              <a:rPr lang="is-IS" sz="2400" dirty="0" smtClean="0"/>
              <a:t>Fjárfestingar verða í lágmarki við svo háa vexti</a:t>
            </a:r>
          </a:p>
          <a:p>
            <a:r>
              <a:rPr lang="is-IS" sz="2400" dirty="0" smtClean="0"/>
              <a:t>Vextir áttu að hafa lækkað um 3% milli júní og nóvember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Sjávarútvegur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000" dirty="0" smtClean="0"/>
              <a:t>Ákvæði í stjórnarsáttmála um innköllun aflaheimilda leiðir til almennra gjaldþrota sjávarútvegsfyrirtækja</a:t>
            </a:r>
          </a:p>
          <a:p>
            <a:r>
              <a:rPr lang="is-IS" sz="2000" dirty="0" smtClean="0"/>
              <a:t>Reynt var að koma málinu í farveg sl. </a:t>
            </a:r>
            <a:r>
              <a:rPr lang="is-IS" sz="2000" dirty="0"/>
              <a:t>v</a:t>
            </a:r>
            <a:r>
              <a:rPr lang="is-IS" sz="2000" dirty="0" smtClean="0"/>
              <a:t>or með nefndaskipan</a:t>
            </a:r>
          </a:p>
          <a:p>
            <a:r>
              <a:rPr lang="is-IS" sz="2000" dirty="0" smtClean="0"/>
              <a:t>Sífelldar yfirlýsingar </a:t>
            </a:r>
            <a:r>
              <a:rPr lang="is-IS" sz="2000" dirty="0" smtClean="0"/>
              <a:t>framámanna </a:t>
            </a:r>
            <a:r>
              <a:rPr lang="is-IS" sz="2000" dirty="0" smtClean="0"/>
              <a:t>valda uppnámi vegna fjárfestinga og samskipta við banka</a:t>
            </a:r>
          </a:p>
          <a:p>
            <a:r>
              <a:rPr lang="is-IS" sz="2000" dirty="0" smtClean="0"/>
              <a:t>Skýrar yfirlýsingar formanna stjórnarflokkana nauðsynlegar til að koma á starfsfriði í greininni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Endurreisn bankanna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Fór í eins góðan farveg og hægt var að búast við.</a:t>
            </a:r>
          </a:p>
          <a:p>
            <a:r>
              <a:rPr lang="is-IS" dirty="0" smtClean="0"/>
              <a:t>Opnar betur möguleika á tengingum við alþjóðlega fjármagnsmarkaði á nýjan leik.</a:t>
            </a:r>
          </a:p>
          <a:p>
            <a:r>
              <a:rPr lang="is-IS" dirty="0" smtClean="0"/>
              <a:t>Fjármálakerfið endurreist á heilbrigðari grunni en áður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is-IS" dirty="0" smtClean="0"/>
              <a:t>Samantekt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is-IS" sz="2400" dirty="0" smtClean="0"/>
              <a:t>27. október er síðasti dagurinn til að ákveða um framlengingu samninga SA/ASÍ</a:t>
            </a:r>
          </a:p>
          <a:p>
            <a:r>
              <a:rPr lang="is-IS" sz="2400" dirty="0" smtClean="0"/>
              <a:t>Raunveruleg hætta á að samningar losni</a:t>
            </a:r>
          </a:p>
          <a:p>
            <a:r>
              <a:rPr lang="is-IS" sz="2400" dirty="0" smtClean="0"/>
              <a:t>Reynum hvað við getum til að ná saman</a:t>
            </a:r>
          </a:p>
          <a:p>
            <a:r>
              <a:rPr lang="is-IS" sz="2400" dirty="0" smtClean="0"/>
              <a:t>Við verðum að fá trú á að fjárfestingarnar fari í gang, gjaldeyrishöftin hverfi og vextir lækki.</a:t>
            </a:r>
          </a:p>
          <a:p>
            <a:r>
              <a:rPr lang="is-IS" sz="2400" dirty="0" smtClean="0"/>
              <a:t>Sjávarútvegurinn verður að fá starfsfrið</a:t>
            </a:r>
          </a:p>
          <a:p>
            <a:r>
              <a:rPr lang="is-IS" sz="2400" dirty="0" smtClean="0"/>
              <a:t>Vandann í ríkisfjármálum verður að leysa á trúverðugan hátt í samræmi við stöðugleikasáttmálann 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Meginmarkmið stöðugleikasáttmálans 25.6.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Endurreisn efnahagslífsins</a:t>
            </a:r>
          </a:p>
          <a:p>
            <a:r>
              <a:rPr lang="is-IS" dirty="0" smtClean="0"/>
              <a:t>Skilyrði fyrir aukinni fjárfestingu innlendra og erlendra aðila</a:t>
            </a:r>
          </a:p>
          <a:p>
            <a:r>
              <a:rPr lang="is-IS" dirty="0" smtClean="0"/>
              <a:t>Styrkja stöðu heimila og verja undirstöður velferðarkerfisins</a:t>
            </a:r>
          </a:p>
          <a:p>
            <a:endParaRPr lang="is-IS" dirty="0"/>
          </a:p>
          <a:p>
            <a:r>
              <a:rPr lang="is-IS" dirty="0" smtClean="0"/>
              <a:t>Aðferðin:  Fjárfestingar og sköpun nýrra starfa ná okkur út úr kreppunni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Meira um hugmyndafræðina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000" dirty="0" smtClean="0"/>
              <a:t>Friður á vinnumarkaði.</a:t>
            </a:r>
          </a:p>
          <a:p>
            <a:r>
              <a:rPr lang="is-IS" sz="2000" dirty="0" smtClean="0"/>
              <a:t>Launahækkunum seinkað en samningur efndur.</a:t>
            </a:r>
          </a:p>
          <a:p>
            <a:r>
              <a:rPr lang="is-IS" sz="2000" dirty="0" smtClean="0"/>
              <a:t>Markvissar aðgerðir til að eyða halla ríkissjóðs.</a:t>
            </a:r>
          </a:p>
          <a:p>
            <a:r>
              <a:rPr lang="is-IS" sz="2000" dirty="0" smtClean="0"/>
              <a:t>Gata greidd fyrir stórfjárfestingar í atvinnulífinu</a:t>
            </a:r>
          </a:p>
          <a:p>
            <a:r>
              <a:rPr lang="is-IS" sz="2000" dirty="0" smtClean="0"/>
              <a:t>Hjálpað til með opinberar fjárfestingar</a:t>
            </a:r>
          </a:p>
          <a:p>
            <a:r>
              <a:rPr lang="is-IS" sz="2000" dirty="0" smtClean="0"/>
              <a:t>Almennar fjárfestingar örvaðar með lækkun vaxta</a:t>
            </a:r>
            <a:endParaRPr lang="en-US" sz="2000" dirty="0"/>
          </a:p>
          <a:p>
            <a:r>
              <a:rPr lang="is-IS" sz="2000" dirty="0" smtClean="0"/>
              <a:t>Endurkoma á alþjóðlega fjármagnsmarkaði með aðstoð AGS og Norðurlanda, endurreisn banka í samvinnu við erlenda kröfuhafa og afnám gjaldeyrishafta</a:t>
            </a:r>
          </a:p>
          <a:p>
            <a:r>
              <a:rPr lang="is-IS" sz="2000" dirty="0" smtClean="0"/>
              <a:t>Forsendur skapaðar fyrir hækkun gengis krónunnar</a:t>
            </a:r>
          </a:p>
          <a:p>
            <a:r>
              <a:rPr lang="is-IS" sz="2000" dirty="0" smtClean="0"/>
              <a:t>Bætt staða lántakenda og skuldsettra heimila</a:t>
            </a:r>
          </a:p>
          <a:p>
            <a:r>
              <a:rPr lang="is-IS" sz="2000" dirty="0" smtClean="0"/>
              <a:t>Sjávarútvegur fái starfsfrið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Ríkisfjármál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1800" dirty="0" smtClean="0"/>
              <a:t>Í júní: Aðlögunarþörf 2009 – 2011 áætluð 119 milljarðar.  Skattahækkanir ekki yfir 45% eða 54 milljarðar</a:t>
            </a:r>
          </a:p>
          <a:p>
            <a:r>
              <a:rPr lang="is-IS" sz="1800" dirty="0" smtClean="0"/>
              <a:t>Skattahækkanir 2009 skila 12 milljörðum 2009 en hátt í 30 milljörðum 2010 (þar af 24 mia vegna tryggingagjalds og vörugjalda)</a:t>
            </a:r>
          </a:p>
          <a:p>
            <a:r>
              <a:rPr lang="is-IS" sz="1800" dirty="0" smtClean="0"/>
              <a:t>Aðlögunarþörf hefur aukist í 144 milljarða (45% eru 65 mia)</a:t>
            </a:r>
            <a:endParaRPr lang="en-US" sz="1800" dirty="0"/>
          </a:p>
          <a:p>
            <a:r>
              <a:rPr lang="is-IS" sz="1800" dirty="0" smtClean="0"/>
              <a:t>Í fjárlagafrumvarpi fyrir 2010 er miðað við meiri skattahækkanir en rúmast innan 3 ára tímabilsins</a:t>
            </a:r>
          </a:p>
          <a:p>
            <a:r>
              <a:rPr lang="is-IS" sz="1800" dirty="0" smtClean="0"/>
              <a:t>Orku- og auðlindagjöld 16 mia.  VSK 8 mia. Annað 2,5 mia. Samtals 26,5 mia.</a:t>
            </a:r>
          </a:p>
          <a:p>
            <a:r>
              <a:rPr lang="is-IS" sz="1800" dirty="0" smtClean="0"/>
              <a:t>Tekjuskattur og fjármagnstekjuskattur eiga að hækka um tæpa 40 mia miðað við fyrrihluta 2009.</a:t>
            </a:r>
          </a:p>
          <a:p>
            <a:r>
              <a:rPr lang="is-IS" sz="1800" dirty="0" smtClean="0"/>
              <a:t>Heildarhækkun skatta 2009 og 2010 um 90 mia.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Ríkisfjármál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sz="1800" dirty="0" smtClean="0"/>
          </a:p>
          <a:p>
            <a:r>
              <a:rPr lang="is-IS" sz="1800" dirty="0" smtClean="0"/>
              <a:t>Aðlögunarþörf sífellt að breytast</a:t>
            </a:r>
          </a:p>
          <a:p>
            <a:r>
              <a:rPr lang="is-IS" sz="1800" dirty="0" smtClean="0"/>
              <a:t>Skoðum tímabilið 2009 - 2011</a:t>
            </a:r>
          </a:p>
          <a:p>
            <a:pPr lvl="1"/>
            <a:r>
              <a:rPr lang="is-IS" sz="1800" dirty="0" smtClean="0"/>
              <a:t>Áformaður halli á frumjöfnuði í % af VLF</a:t>
            </a:r>
          </a:p>
          <a:p>
            <a:pPr lvl="2"/>
            <a:r>
              <a:rPr lang="is-IS" sz="1800" dirty="0" smtClean="0"/>
              <a:t>AGS nóv 2008		14,8%</a:t>
            </a:r>
          </a:p>
          <a:p>
            <a:pPr lvl="2"/>
            <a:r>
              <a:rPr lang="is-IS" sz="1800" dirty="0" smtClean="0"/>
              <a:t>Fmr júní 2009		9,4%</a:t>
            </a:r>
          </a:p>
          <a:p>
            <a:pPr lvl="2"/>
            <a:r>
              <a:rPr lang="is-IS" sz="1800" dirty="0" smtClean="0"/>
              <a:t>Fmr júlí 2009			5,6%</a:t>
            </a:r>
          </a:p>
          <a:p>
            <a:pPr lvl="2"/>
            <a:r>
              <a:rPr lang="is-IS" sz="1800" dirty="0" smtClean="0"/>
              <a:t>Frumvarp okt 2009		7,4%</a:t>
            </a:r>
          </a:p>
          <a:p>
            <a:pPr lvl="1"/>
            <a:r>
              <a:rPr lang="is-IS" sz="1800" dirty="0" smtClean="0"/>
              <a:t>Áformaður halli á heildarjöfnuði í % af VLF</a:t>
            </a:r>
          </a:p>
          <a:p>
            <a:pPr lvl="2"/>
            <a:r>
              <a:rPr lang="is-IS" sz="1800" dirty="0" smtClean="0"/>
              <a:t>AGS nóv 2008		31,3%</a:t>
            </a:r>
          </a:p>
          <a:p>
            <a:pPr lvl="2"/>
            <a:r>
              <a:rPr lang="is-IS" sz="1800" dirty="0" smtClean="0"/>
              <a:t>Fmr júní 2009		23,7%</a:t>
            </a:r>
          </a:p>
          <a:p>
            <a:pPr lvl="2"/>
            <a:r>
              <a:rPr lang="is-IS" sz="1800" dirty="0" smtClean="0"/>
              <a:t>Frumvarp okt 2009		19,4%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Ríkisfjármál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Aðlögunarþörf sífellt að breytast</a:t>
            </a:r>
          </a:p>
          <a:p>
            <a:r>
              <a:rPr lang="is-IS" dirty="0" smtClean="0"/>
              <a:t>Skoðum áform milli árana 2009 og 2010</a:t>
            </a:r>
            <a:endParaRPr lang="en-US" dirty="0" smtClean="0"/>
          </a:p>
          <a:p>
            <a:pPr lvl="1"/>
            <a:r>
              <a:rPr lang="is-IS" dirty="0" smtClean="0"/>
              <a:t>Bati á frumjöfnuði í % af VLF</a:t>
            </a:r>
          </a:p>
          <a:p>
            <a:pPr lvl="2"/>
            <a:r>
              <a:rPr lang="is-IS" dirty="0" smtClean="0"/>
              <a:t>AGS nóv 2008 		3,3%</a:t>
            </a:r>
          </a:p>
          <a:p>
            <a:pPr lvl="2"/>
            <a:r>
              <a:rPr lang="is-IS" dirty="0" smtClean="0"/>
              <a:t>Fmr júní 2009		5,5%</a:t>
            </a:r>
          </a:p>
          <a:p>
            <a:pPr lvl="2"/>
            <a:r>
              <a:rPr lang="is-IS" dirty="0" smtClean="0"/>
              <a:t>Fmr júlí 2009		6,4%</a:t>
            </a:r>
          </a:p>
          <a:p>
            <a:pPr lvl="2"/>
            <a:r>
              <a:rPr lang="is-IS" dirty="0" smtClean="0"/>
              <a:t>Frumvarp okt 2010		6,9%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Fjárfestingar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400" dirty="0" smtClean="0"/>
              <a:t>Hagvöxtur forsenda skattahækkana</a:t>
            </a:r>
          </a:p>
          <a:p>
            <a:r>
              <a:rPr lang="is-IS" sz="2400" dirty="0" smtClean="0"/>
              <a:t>Fjárfestingar forsenda hagvaxtar 2010</a:t>
            </a:r>
          </a:p>
          <a:p>
            <a:r>
              <a:rPr lang="is-IS" sz="2400" dirty="0" smtClean="0"/>
              <a:t>Allar fjárfestingar í orkufrekum iðnaði og orkuframleiðslu eru stopp vegna áforma um orku- og umhverfisskatta.</a:t>
            </a:r>
          </a:p>
          <a:p>
            <a:r>
              <a:rPr lang="is-IS" sz="2400" dirty="0" smtClean="0"/>
              <a:t>Allar slíkar fjárfestingar vegna uppbyggingar á Suðurnesjum eru líka stopp vegna ákvörðunar umhverfisráðherra </a:t>
            </a:r>
          </a:p>
          <a:p>
            <a:r>
              <a:rPr lang="is-IS" sz="2400" dirty="0" smtClean="0"/>
              <a:t>A.m.k. þriðjungur af áformaðri fjárfestingu í atvinnulífinu er í uppnámi (3% - 4% af VLF)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Fjárfestingar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500174"/>
            <a:ext cx="7772400" cy="4114800"/>
          </a:xfrm>
        </p:spPr>
        <p:txBody>
          <a:bodyPr/>
          <a:lstStyle/>
          <a:p>
            <a:r>
              <a:rPr lang="is-IS" sz="2400" dirty="0" smtClean="0"/>
              <a:t>Almennar fjárfestingar í atvinnulífinu eru stopp vegna hárra vaxta.</a:t>
            </a:r>
          </a:p>
          <a:p>
            <a:r>
              <a:rPr lang="is-IS" sz="2400" dirty="0" smtClean="0"/>
              <a:t>Stóru fjárfestingarnar eru fyrir erlent lánsfé</a:t>
            </a:r>
          </a:p>
          <a:p>
            <a:r>
              <a:rPr lang="is-IS" sz="2400" dirty="0" smtClean="0"/>
              <a:t>Fjárfestingar í sjávarútvegi í uppnámi vegna sífelldra yfirlýsinga um innköllun aflaheimilda</a:t>
            </a:r>
          </a:p>
          <a:p>
            <a:r>
              <a:rPr lang="is-IS" sz="2400" dirty="0" smtClean="0"/>
              <a:t>Samdráttur á árinu 2010 ekki 2% heldur a.m.k. 6%</a:t>
            </a:r>
          </a:p>
          <a:p>
            <a:r>
              <a:rPr lang="is-IS" sz="2400" dirty="0" smtClean="0"/>
              <a:t>Kreppa – Taka 2 í augsýn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Gjaldeyrishöft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400" dirty="0" smtClean="0"/>
              <a:t>Gengi hækkar ekki með höftum</a:t>
            </a:r>
          </a:p>
          <a:p>
            <a:r>
              <a:rPr lang="is-IS" sz="2400" dirty="0" smtClean="0"/>
              <a:t>Innstreymi aðeins til greiðslu kostnaðar og afborgana og vaxta af lánum</a:t>
            </a:r>
          </a:p>
          <a:p>
            <a:r>
              <a:rPr lang="is-IS" sz="2400" dirty="0" smtClean="0"/>
              <a:t>Enginn vill skipta í krónur ótilneyddur</a:t>
            </a:r>
          </a:p>
          <a:p>
            <a:r>
              <a:rPr lang="is-IS" sz="2400" dirty="0" smtClean="0"/>
              <a:t>Verðlagið hækkar við þetta lága gengi</a:t>
            </a:r>
          </a:p>
          <a:p>
            <a:r>
              <a:rPr lang="is-IS" sz="2400" dirty="0" smtClean="0"/>
              <a:t>Launaskrið fer af stað í útflutningsgreinum</a:t>
            </a:r>
          </a:p>
          <a:p>
            <a:r>
              <a:rPr lang="is-IS" sz="2400" dirty="0" smtClean="0"/>
              <a:t>Smám saman ná neysluvísitalan og launavísitalan gengisvísitölunni</a:t>
            </a:r>
          </a:p>
          <a:p>
            <a:r>
              <a:rPr lang="is-IS" sz="2400" dirty="0" smtClean="0"/>
              <a:t>Tveggja stafa verðbólga næstu 4-5 árin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mennur fundur 21. okt 2009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Almennur fundur 21. okt 2009</Template>
  <TotalTime>45</TotalTime>
  <Words>654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Almennur fundur 21. okt 2009</vt:lpstr>
      <vt:lpstr>Stöðugleikasáttmálinn</vt:lpstr>
      <vt:lpstr>Meginmarkmið stöðugleikasáttmálans 25.6.</vt:lpstr>
      <vt:lpstr>Meira um hugmyndafræðina</vt:lpstr>
      <vt:lpstr>Ríkisfjármál</vt:lpstr>
      <vt:lpstr>Ríkisfjármál</vt:lpstr>
      <vt:lpstr>Ríkisfjármál</vt:lpstr>
      <vt:lpstr>Fjárfestingar</vt:lpstr>
      <vt:lpstr>Fjárfestingar</vt:lpstr>
      <vt:lpstr>Gjaldeyrishöft</vt:lpstr>
      <vt:lpstr>Afnám gjaldeyrishafta</vt:lpstr>
      <vt:lpstr>Vaxtalækkun nauðsyn</vt:lpstr>
      <vt:lpstr>Sjávarútvegur</vt:lpstr>
      <vt:lpstr>Endurreisn bankanna</vt:lpstr>
      <vt:lpstr>Samantekt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Stöðugleikasáttmálinn</dc:title>
  <dc:creator>Vilhjálmur  Egilsson</dc:creator>
  <cp:lastModifiedBy>jonina</cp:lastModifiedBy>
  <cp:revision>9</cp:revision>
  <dcterms:created xsi:type="dcterms:W3CDTF">2009-10-20T20:25:37Z</dcterms:created>
  <dcterms:modified xsi:type="dcterms:W3CDTF">2009-10-21T11:14:13Z</dcterms:modified>
</cp:coreProperties>
</file>