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2.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7"/>
  </p:notesMasterIdLst>
  <p:handoutMasterIdLst>
    <p:handoutMasterId r:id="rId18"/>
  </p:handoutMasterIdLst>
  <p:sldIdLst>
    <p:sldId id="256" r:id="rId2"/>
    <p:sldId id="257" r:id="rId3"/>
    <p:sldId id="258" r:id="rId4"/>
    <p:sldId id="261" r:id="rId5"/>
    <p:sldId id="259" r:id="rId6"/>
    <p:sldId id="260" r:id="rId7"/>
    <p:sldId id="262" r:id="rId8"/>
    <p:sldId id="263" r:id="rId9"/>
    <p:sldId id="264" r:id="rId10"/>
    <p:sldId id="265" r:id="rId11"/>
    <p:sldId id="266" r:id="rId12"/>
    <p:sldId id="267" r:id="rId13"/>
    <p:sldId id="268" r:id="rId14"/>
    <p:sldId id="269" r:id="rId15"/>
    <p:sldId id="270"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620"/>
    <p:restoredTop sz="73491" autoAdjust="0"/>
  </p:normalViewPr>
  <p:slideViewPr>
    <p:cSldViewPr>
      <p:cViewPr varScale="1">
        <p:scale>
          <a:sx n="82" d="100"/>
          <a:sy n="82" d="100"/>
        </p:scale>
        <p:origin x="-1734"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gogn2.midja.is\a56_2h$\NotendaGogn\thorvardurh\My%20Documents\My%20Documents\SASS\Samg&#246;ngunefnd%202011\Umfer&#240;%20&#225;%20Su&#240;urlandi%202000%20-%202010.xls"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is-I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2419685039370091"/>
          <c:y val="7.4548702245552684E-2"/>
          <c:w val="0.52426137357830271"/>
          <c:h val="0.79822506561679785"/>
        </c:manualLayout>
      </c:layout>
      <c:lineChart>
        <c:grouping val="standard"/>
        <c:varyColors val="0"/>
        <c:ser>
          <c:idx val="0"/>
          <c:order val="0"/>
          <c:tx>
            <c:strRef>
              <c:f>'Þjóðvegur 1'!$K$8</c:f>
              <c:strCache>
                <c:ptCount val="1"/>
                <c:pt idx="0">
                  <c:v>Ingólfsfjall</c:v>
                </c:pt>
              </c:strCache>
            </c:strRef>
          </c:tx>
          <c:marker>
            <c:symbol val="none"/>
          </c:marker>
          <c:cat>
            <c:numRef>
              <c:f>'Þjóðvegur 1'!$L$7:$R$7</c:f>
              <c:numCache>
                <c:formatCode>General</c:formatCode>
                <c:ptCount val="7"/>
                <c:pt idx="0">
                  <c:v>2000</c:v>
                </c:pt>
                <c:pt idx="1">
                  <c:v>2003</c:v>
                </c:pt>
                <c:pt idx="2">
                  <c:v>2006</c:v>
                </c:pt>
                <c:pt idx="3">
                  <c:v>2007</c:v>
                </c:pt>
                <c:pt idx="4">
                  <c:v>2008</c:v>
                </c:pt>
                <c:pt idx="5">
                  <c:v>2009</c:v>
                </c:pt>
                <c:pt idx="6">
                  <c:v>2010</c:v>
                </c:pt>
              </c:numCache>
            </c:numRef>
          </c:cat>
          <c:val>
            <c:numRef>
              <c:f>'Þjóðvegur 1'!$L$8:$R$8</c:f>
              <c:numCache>
                <c:formatCode>_-* #,##0\ _k_r_._-;\-* #,##0\ _k_r_._-;_-* "-"??\ _k_r_._-;_-@_-</c:formatCode>
                <c:ptCount val="7"/>
                <c:pt idx="0">
                  <c:v>4970</c:v>
                </c:pt>
                <c:pt idx="1">
                  <c:v>5523</c:v>
                </c:pt>
                <c:pt idx="2">
                  <c:v>7049</c:v>
                </c:pt>
                <c:pt idx="3">
                  <c:v>7530</c:v>
                </c:pt>
                <c:pt idx="4">
                  <c:v>6928</c:v>
                </c:pt>
                <c:pt idx="5">
                  <c:v>7210</c:v>
                </c:pt>
                <c:pt idx="6">
                  <c:v>7126</c:v>
                </c:pt>
              </c:numCache>
            </c:numRef>
          </c:val>
          <c:smooth val="0"/>
        </c:ser>
        <c:ser>
          <c:idx val="1"/>
          <c:order val="1"/>
          <c:tx>
            <c:strRef>
              <c:f>'Þjóðvegur 1'!$K$9</c:f>
              <c:strCache>
                <c:ptCount val="1"/>
                <c:pt idx="0">
                  <c:v>Hellisheiði</c:v>
                </c:pt>
              </c:strCache>
            </c:strRef>
          </c:tx>
          <c:marker>
            <c:symbol val="none"/>
          </c:marker>
          <c:cat>
            <c:numRef>
              <c:f>'Þjóðvegur 1'!$L$7:$R$7</c:f>
              <c:numCache>
                <c:formatCode>General</c:formatCode>
                <c:ptCount val="7"/>
                <c:pt idx="0">
                  <c:v>2000</c:v>
                </c:pt>
                <c:pt idx="1">
                  <c:v>2003</c:v>
                </c:pt>
                <c:pt idx="2">
                  <c:v>2006</c:v>
                </c:pt>
                <c:pt idx="3">
                  <c:v>2007</c:v>
                </c:pt>
                <c:pt idx="4">
                  <c:v>2008</c:v>
                </c:pt>
                <c:pt idx="5">
                  <c:v>2009</c:v>
                </c:pt>
                <c:pt idx="6">
                  <c:v>2010</c:v>
                </c:pt>
              </c:numCache>
            </c:numRef>
          </c:cat>
          <c:val>
            <c:numRef>
              <c:f>'Þjóðvegur 1'!$L$9:$R$9</c:f>
              <c:numCache>
                <c:formatCode>_-* #,##0\ _k_r_._-;\-* #,##0\ _k_r_._-;_-* "-"??\ _k_r_._-;_-@_-</c:formatCode>
                <c:ptCount val="7"/>
                <c:pt idx="0">
                  <c:v>4560</c:v>
                </c:pt>
                <c:pt idx="1">
                  <c:v>5268</c:v>
                </c:pt>
                <c:pt idx="2">
                  <c:v>6553</c:v>
                </c:pt>
                <c:pt idx="3">
                  <c:v>6812</c:v>
                </c:pt>
                <c:pt idx="4">
                  <c:v>6462</c:v>
                </c:pt>
                <c:pt idx="5">
                  <c:v>6633</c:v>
                </c:pt>
                <c:pt idx="6">
                  <c:v>6605</c:v>
                </c:pt>
              </c:numCache>
            </c:numRef>
          </c:val>
          <c:smooth val="0"/>
        </c:ser>
        <c:ser>
          <c:idx val="2"/>
          <c:order val="2"/>
          <c:tx>
            <c:strRef>
              <c:f>'Þjóðvegur 1'!$K$10</c:f>
              <c:strCache>
                <c:ptCount val="1"/>
                <c:pt idx="0">
                  <c:v>Litla kaffistofan</c:v>
                </c:pt>
              </c:strCache>
            </c:strRef>
          </c:tx>
          <c:marker>
            <c:symbol val="none"/>
          </c:marker>
          <c:cat>
            <c:numRef>
              <c:f>'Þjóðvegur 1'!$L$7:$R$7</c:f>
              <c:numCache>
                <c:formatCode>General</c:formatCode>
                <c:ptCount val="7"/>
                <c:pt idx="0">
                  <c:v>2000</c:v>
                </c:pt>
                <c:pt idx="1">
                  <c:v>2003</c:v>
                </c:pt>
                <c:pt idx="2">
                  <c:v>2006</c:v>
                </c:pt>
                <c:pt idx="3">
                  <c:v>2007</c:v>
                </c:pt>
                <c:pt idx="4">
                  <c:v>2008</c:v>
                </c:pt>
                <c:pt idx="5">
                  <c:v>2009</c:v>
                </c:pt>
                <c:pt idx="6">
                  <c:v>2010</c:v>
                </c:pt>
              </c:numCache>
            </c:numRef>
          </c:cat>
          <c:val>
            <c:numRef>
              <c:f>'Þjóðvegur 1'!$L$10:$R$10</c:f>
              <c:numCache>
                <c:formatCode>_-* #,##0\ _k_r_._-;\-* #,##0\ _k_r_._-;_-* "-"??\ _k_r_._-;_-@_-</c:formatCode>
                <c:ptCount val="7"/>
                <c:pt idx="0">
                  <c:v>5598</c:v>
                </c:pt>
                <c:pt idx="1">
                  <c:v>6246</c:v>
                </c:pt>
                <c:pt idx="2">
                  <c:v>8207</c:v>
                </c:pt>
                <c:pt idx="3">
                  <c:v>9017</c:v>
                </c:pt>
                <c:pt idx="4">
                  <c:v>8105</c:v>
                </c:pt>
                <c:pt idx="5">
                  <c:v>7886</c:v>
                </c:pt>
                <c:pt idx="6">
                  <c:v>7871</c:v>
                </c:pt>
              </c:numCache>
            </c:numRef>
          </c:val>
          <c:smooth val="0"/>
        </c:ser>
        <c:ser>
          <c:idx val="3"/>
          <c:order val="3"/>
          <c:tx>
            <c:strRef>
              <c:f>'Þjóðvegur 1'!$K$11</c:f>
              <c:strCache>
                <c:ptCount val="1"/>
                <c:pt idx="0">
                  <c:v>Geitháls</c:v>
                </c:pt>
              </c:strCache>
            </c:strRef>
          </c:tx>
          <c:marker>
            <c:symbol val="none"/>
          </c:marker>
          <c:cat>
            <c:numRef>
              <c:f>'Þjóðvegur 1'!$L$7:$R$7</c:f>
              <c:numCache>
                <c:formatCode>General</c:formatCode>
                <c:ptCount val="7"/>
                <c:pt idx="0">
                  <c:v>2000</c:v>
                </c:pt>
                <c:pt idx="1">
                  <c:v>2003</c:v>
                </c:pt>
                <c:pt idx="2">
                  <c:v>2006</c:v>
                </c:pt>
                <c:pt idx="3">
                  <c:v>2007</c:v>
                </c:pt>
                <c:pt idx="4">
                  <c:v>2008</c:v>
                </c:pt>
                <c:pt idx="5">
                  <c:v>2009</c:v>
                </c:pt>
                <c:pt idx="6">
                  <c:v>2010</c:v>
                </c:pt>
              </c:numCache>
            </c:numRef>
          </c:cat>
          <c:val>
            <c:numRef>
              <c:f>'Þjóðvegur 1'!$L$11:$R$11</c:f>
              <c:numCache>
                <c:formatCode>_-* #,##0\ _k_r_._-;\-* #,##0\ _k_r_._-;_-* "-"??\ _k_r_._-;_-@_-</c:formatCode>
                <c:ptCount val="7"/>
                <c:pt idx="0">
                  <c:v>5898</c:v>
                </c:pt>
                <c:pt idx="1">
                  <c:v>6581</c:v>
                </c:pt>
                <c:pt idx="2">
                  <c:v>8742</c:v>
                </c:pt>
                <c:pt idx="3">
                  <c:v>10107</c:v>
                </c:pt>
                <c:pt idx="4">
                  <c:v>9905</c:v>
                </c:pt>
                <c:pt idx="5">
                  <c:v>9344</c:v>
                </c:pt>
                <c:pt idx="6">
                  <c:v>8923</c:v>
                </c:pt>
              </c:numCache>
            </c:numRef>
          </c:val>
          <c:smooth val="0"/>
        </c:ser>
        <c:dLbls>
          <c:showLegendKey val="0"/>
          <c:showVal val="0"/>
          <c:showCatName val="0"/>
          <c:showSerName val="0"/>
          <c:showPercent val="0"/>
          <c:showBubbleSize val="0"/>
        </c:dLbls>
        <c:marker val="1"/>
        <c:smooth val="0"/>
        <c:axId val="201839360"/>
        <c:axId val="201840896"/>
      </c:lineChart>
      <c:catAx>
        <c:axId val="201839360"/>
        <c:scaling>
          <c:orientation val="minMax"/>
        </c:scaling>
        <c:delete val="0"/>
        <c:axPos val="b"/>
        <c:numFmt formatCode="General" sourceLinked="1"/>
        <c:majorTickMark val="out"/>
        <c:minorTickMark val="none"/>
        <c:tickLblPos val="nextTo"/>
        <c:txPr>
          <a:bodyPr/>
          <a:lstStyle/>
          <a:p>
            <a:pPr>
              <a:defRPr sz="1200" b="1"/>
            </a:pPr>
            <a:endParaRPr lang="is-IS"/>
          </a:p>
        </c:txPr>
        <c:crossAx val="201840896"/>
        <c:crosses val="autoZero"/>
        <c:auto val="1"/>
        <c:lblAlgn val="ctr"/>
        <c:lblOffset val="100"/>
        <c:noMultiLvlLbl val="0"/>
      </c:catAx>
      <c:valAx>
        <c:axId val="201840896"/>
        <c:scaling>
          <c:orientation val="minMax"/>
        </c:scaling>
        <c:delete val="0"/>
        <c:axPos val="l"/>
        <c:majorGridlines/>
        <c:numFmt formatCode="_-* #,##0\ _k_r_._-;\-* #,##0\ _k_r_._-;_-* &quot;-&quot;??\ _k_r_._-;_-@_-" sourceLinked="1"/>
        <c:majorTickMark val="out"/>
        <c:minorTickMark val="none"/>
        <c:tickLblPos val="nextTo"/>
        <c:txPr>
          <a:bodyPr/>
          <a:lstStyle/>
          <a:p>
            <a:pPr>
              <a:defRPr sz="1200" b="1"/>
            </a:pPr>
            <a:endParaRPr lang="is-IS"/>
          </a:p>
        </c:txPr>
        <c:crossAx val="201839360"/>
        <c:crosses val="autoZero"/>
        <c:crossBetween val="between"/>
      </c:valAx>
    </c:plotArea>
    <c:legend>
      <c:legendPos val="r"/>
      <c:layout/>
      <c:overlay val="0"/>
      <c:txPr>
        <a:bodyPr/>
        <a:lstStyle/>
        <a:p>
          <a:pPr>
            <a:defRPr sz="1200" b="1"/>
          </a:pPr>
          <a:endParaRPr lang="is-IS"/>
        </a:p>
      </c:txPr>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is-I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Sheet1!$B$5</c:f>
              <c:strCache>
                <c:ptCount val="1"/>
                <c:pt idx="0">
                  <c:v>Banaslys</c:v>
                </c:pt>
              </c:strCache>
            </c:strRef>
          </c:tx>
          <c:marker>
            <c:symbol val="none"/>
          </c:marker>
          <c:cat>
            <c:numRef>
              <c:f>Sheet1!$C$4:$K$4</c:f>
              <c:numCache>
                <c:formatCode>General</c:formatCode>
                <c:ptCount val="9"/>
                <c:pt idx="0">
                  <c:v>2002</c:v>
                </c:pt>
                <c:pt idx="1">
                  <c:v>2003</c:v>
                </c:pt>
                <c:pt idx="2">
                  <c:v>2004</c:v>
                </c:pt>
                <c:pt idx="3">
                  <c:v>2005</c:v>
                </c:pt>
                <c:pt idx="4">
                  <c:v>2006</c:v>
                </c:pt>
                <c:pt idx="5">
                  <c:v>2007</c:v>
                </c:pt>
                <c:pt idx="6">
                  <c:v>2008</c:v>
                </c:pt>
                <c:pt idx="7">
                  <c:v>2009</c:v>
                </c:pt>
                <c:pt idx="8">
                  <c:v>2010</c:v>
                </c:pt>
              </c:numCache>
            </c:numRef>
          </c:cat>
          <c:val>
            <c:numRef>
              <c:f>Sheet1!$C$5:$K$5</c:f>
              <c:numCache>
                <c:formatCode>General</c:formatCode>
                <c:ptCount val="9"/>
                <c:pt idx="0">
                  <c:v>2</c:v>
                </c:pt>
                <c:pt idx="1">
                  <c:v>1</c:v>
                </c:pt>
                <c:pt idx="2">
                  <c:v>1</c:v>
                </c:pt>
                <c:pt idx="3">
                  <c:v>1</c:v>
                </c:pt>
                <c:pt idx="4">
                  <c:v>1</c:v>
                </c:pt>
                <c:pt idx="5">
                  <c:v>4</c:v>
                </c:pt>
                <c:pt idx="6">
                  <c:v>2</c:v>
                </c:pt>
                <c:pt idx="7">
                  <c:v>0</c:v>
                </c:pt>
                <c:pt idx="8">
                  <c:v>0</c:v>
                </c:pt>
              </c:numCache>
            </c:numRef>
          </c:val>
          <c:smooth val="0"/>
        </c:ser>
        <c:ser>
          <c:idx val="1"/>
          <c:order val="1"/>
          <c:tx>
            <c:strRef>
              <c:f>Sheet1!$B$6</c:f>
              <c:strCache>
                <c:ptCount val="1"/>
                <c:pt idx="0">
                  <c:v>Alvarlega slys</c:v>
                </c:pt>
              </c:strCache>
            </c:strRef>
          </c:tx>
          <c:marker>
            <c:symbol val="none"/>
          </c:marker>
          <c:cat>
            <c:numRef>
              <c:f>Sheet1!$C$4:$K$4</c:f>
              <c:numCache>
                <c:formatCode>General</c:formatCode>
                <c:ptCount val="9"/>
                <c:pt idx="0">
                  <c:v>2002</c:v>
                </c:pt>
                <c:pt idx="1">
                  <c:v>2003</c:v>
                </c:pt>
                <c:pt idx="2">
                  <c:v>2004</c:v>
                </c:pt>
                <c:pt idx="3">
                  <c:v>2005</c:v>
                </c:pt>
                <c:pt idx="4">
                  <c:v>2006</c:v>
                </c:pt>
                <c:pt idx="5">
                  <c:v>2007</c:v>
                </c:pt>
                <c:pt idx="6">
                  <c:v>2008</c:v>
                </c:pt>
                <c:pt idx="7">
                  <c:v>2009</c:v>
                </c:pt>
                <c:pt idx="8">
                  <c:v>2010</c:v>
                </c:pt>
              </c:numCache>
            </c:numRef>
          </c:cat>
          <c:val>
            <c:numRef>
              <c:f>Sheet1!$C$6:$K$6</c:f>
              <c:numCache>
                <c:formatCode>General</c:formatCode>
                <c:ptCount val="9"/>
                <c:pt idx="0">
                  <c:v>7</c:v>
                </c:pt>
                <c:pt idx="1">
                  <c:v>4</c:v>
                </c:pt>
                <c:pt idx="2">
                  <c:v>6</c:v>
                </c:pt>
                <c:pt idx="3">
                  <c:v>4</c:v>
                </c:pt>
                <c:pt idx="4">
                  <c:v>3</c:v>
                </c:pt>
                <c:pt idx="5">
                  <c:v>2</c:v>
                </c:pt>
                <c:pt idx="6">
                  <c:v>2</c:v>
                </c:pt>
                <c:pt idx="7">
                  <c:v>5</c:v>
                </c:pt>
                <c:pt idx="8">
                  <c:v>2</c:v>
                </c:pt>
              </c:numCache>
            </c:numRef>
          </c:val>
          <c:smooth val="0"/>
        </c:ser>
        <c:ser>
          <c:idx val="2"/>
          <c:order val="2"/>
          <c:tx>
            <c:strRef>
              <c:f>Sheet1!$B$7</c:f>
              <c:strCache>
                <c:ptCount val="1"/>
                <c:pt idx="0">
                  <c:v>Minniháttar slys</c:v>
                </c:pt>
              </c:strCache>
            </c:strRef>
          </c:tx>
          <c:marker>
            <c:symbol val="none"/>
          </c:marker>
          <c:cat>
            <c:numRef>
              <c:f>Sheet1!$C$4:$K$4</c:f>
              <c:numCache>
                <c:formatCode>General</c:formatCode>
                <c:ptCount val="9"/>
                <c:pt idx="0">
                  <c:v>2002</c:v>
                </c:pt>
                <c:pt idx="1">
                  <c:v>2003</c:v>
                </c:pt>
                <c:pt idx="2">
                  <c:v>2004</c:v>
                </c:pt>
                <c:pt idx="3">
                  <c:v>2005</c:v>
                </c:pt>
                <c:pt idx="4">
                  <c:v>2006</c:v>
                </c:pt>
                <c:pt idx="5">
                  <c:v>2007</c:v>
                </c:pt>
                <c:pt idx="6">
                  <c:v>2008</c:v>
                </c:pt>
                <c:pt idx="7">
                  <c:v>2009</c:v>
                </c:pt>
                <c:pt idx="8">
                  <c:v>2010</c:v>
                </c:pt>
              </c:numCache>
            </c:numRef>
          </c:cat>
          <c:val>
            <c:numRef>
              <c:f>Sheet1!$C$7:$K$7</c:f>
              <c:numCache>
                <c:formatCode>General</c:formatCode>
                <c:ptCount val="9"/>
                <c:pt idx="0">
                  <c:v>22</c:v>
                </c:pt>
                <c:pt idx="1">
                  <c:v>30</c:v>
                </c:pt>
                <c:pt idx="2">
                  <c:v>22</c:v>
                </c:pt>
                <c:pt idx="3">
                  <c:v>23</c:v>
                </c:pt>
                <c:pt idx="4">
                  <c:v>24</c:v>
                </c:pt>
                <c:pt idx="5">
                  <c:v>32</c:v>
                </c:pt>
                <c:pt idx="6">
                  <c:v>24</c:v>
                </c:pt>
                <c:pt idx="7">
                  <c:v>25</c:v>
                </c:pt>
                <c:pt idx="8">
                  <c:v>17</c:v>
                </c:pt>
              </c:numCache>
            </c:numRef>
          </c:val>
          <c:smooth val="0"/>
        </c:ser>
        <c:ser>
          <c:idx val="3"/>
          <c:order val="3"/>
          <c:tx>
            <c:strRef>
              <c:f>Sheet1!$B$8</c:f>
              <c:strCache>
                <c:ptCount val="1"/>
                <c:pt idx="0">
                  <c:v>Óhöpp</c:v>
                </c:pt>
              </c:strCache>
            </c:strRef>
          </c:tx>
          <c:marker>
            <c:symbol val="none"/>
          </c:marker>
          <c:cat>
            <c:numRef>
              <c:f>Sheet1!$C$4:$K$4</c:f>
              <c:numCache>
                <c:formatCode>General</c:formatCode>
                <c:ptCount val="9"/>
                <c:pt idx="0">
                  <c:v>2002</c:v>
                </c:pt>
                <c:pt idx="1">
                  <c:v>2003</c:v>
                </c:pt>
                <c:pt idx="2">
                  <c:v>2004</c:v>
                </c:pt>
                <c:pt idx="3">
                  <c:v>2005</c:v>
                </c:pt>
                <c:pt idx="4">
                  <c:v>2006</c:v>
                </c:pt>
                <c:pt idx="5">
                  <c:v>2007</c:v>
                </c:pt>
                <c:pt idx="6">
                  <c:v>2008</c:v>
                </c:pt>
                <c:pt idx="7">
                  <c:v>2009</c:v>
                </c:pt>
                <c:pt idx="8">
                  <c:v>2010</c:v>
                </c:pt>
              </c:numCache>
            </c:numRef>
          </c:cat>
          <c:val>
            <c:numRef>
              <c:f>Sheet1!$C$8:$K$8</c:f>
              <c:numCache>
                <c:formatCode>General</c:formatCode>
                <c:ptCount val="9"/>
                <c:pt idx="0">
                  <c:v>71</c:v>
                </c:pt>
                <c:pt idx="1">
                  <c:v>80</c:v>
                </c:pt>
                <c:pt idx="2">
                  <c:v>97</c:v>
                </c:pt>
                <c:pt idx="3">
                  <c:v>102</c:v>
                </c:pt>
                <c:pt idx="4">
                  <c:v>109</c:v>
                </c:pt>
                <c:pt idx="5">
                  <c:v>117</c:v>
                </c:pt>
                <c:pt idx="6">
                  <c:v>78</c:v>
                </c:pt>
                <c:pt idx="7">
                  <c:v>83</c:v>
                </c:pt>
                <c:pt idx="8">
                  <c:v>52</c:v>
                </c:pt>
              </c:numCache>
            </c:numRef>
          </c:val>
          <c:smooth val="0"/>
        </c:ser>
        <c:dLbls>
          <c:showLegendKey val="0"/>
          <c:showVal val="0"/>
          <c:showCatName val="0"/>
          <c:showSerName val="0"/>
          <c:showPercent val="0"/>
          <c:showBubbleSize val="0"/>
        </c:dLbls>
        <c:marker val="1"/>
        <c:smooth val="0"/>
        <c:axId val="18196736"/>
        <c:axId val="18198528"/>
      </c:lineChart>
      <c:catAx>
        <c:axId val="18196736"/>
        <c:scaling>
          <c:orientation val="minMax"/>
        </c:scaling>
        <c:delete val="0"/>
        <c:axPos val="b"/>
        <c:numFmt formatCode="General" sourceLinked="1"/>
        <c:majorTickMark val="out"/>
        <c:minorTickMark val="none"/>
        <c:tickLblPos val="nextTo"/>
        <c:crossAx val="18198528"/>
        <c:crosses val="autoZero"/>
        <c:auto val="1"/>
        <c:lblAlgn val="ctr"/>
        <c:lblOffset val="100"/>
        <c:noMultiLvlLbl val="0"/>
      </c:catAx>
      <c:valAx>
        <c:axId val="18198528"/>
        <c:scaling>
          <c:orientation val="minMax"/>
        </c:scaling>
        <c:delete val="0"/>
        <c:axPos val="l"/>
        <c:majorGridlines/>
        <c:numFmt formatCode="General" sourceLinked="1"/>
        <c:majorTickMark val="out"/>
        <c:minorTickMark val="none"/>
        <c:tickLblPos val="nextTo"/>
        <c:crossAx val="18196736"/>
        <c:crosses val="autoZero"/>
        <c:crossBetween val="between"/>
      </c:valAx>
    </c:plotArea>
    <c:legend>
      <c:legendPos val="r"/>
      <c:layout/>
      <c:overlay val="0"/>
    </c:legend>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5F43171-2495-466D-8423-2C47BFAB24A4}" type="datetimeFigureOut">
              <a:rPr lang="en-US" smtClean="0"/>
              <a:pPr/>
              <a:t>6/29/2011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AA4815D-7470-44C5-88B6-5369BCE1B079}" type="slidenum">
              <a:rPr lang="en-US" smtClean="0"/>
              <a:pPr/>
              <a:t>‹#›</a:t>
            </a:fld>
            <a:endParaRPr lang="en-US"/>
          </a:p>
        </p:txBody>
      </p:sp>
    </p:spTree>
    <p:extLst>
      <p:ext uri="{BB962C8B-B14F-4D97-AF65-F5344CB8AC3E}">
        <p14:creationId xmlns:p14="http://schemas.microsoft.com/office/powerpoint/2010/main" val="18092880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52425E4-2D54-4AF8-A287-9DC32F4AA96A}" type="datetimeFigureOut">
              <a:rPr lang="en-US" smtClean="0"/>
              <a:pPr/>
              <a:t>6/29/2011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FD37115-56F8-409B-AC80-3C95C1A6309D}" type="slidenum">
              <a:rPr lang="en-US" smtClean="0"/>
              <a:pPr/>
              <a:t>‹#›</a:t>
            </a:fld>
            <a:endParaRPr lang="en-US"/>
          </a:p>
        </p:txBody>
      </p:sp>
    </p:spTree>
    <p:extLst>
      <p:ext uri="{BB962C8B-B14F-4D97-AF65-F5344CB8AC3E}">
        <p14:creationId xmlns:p14="http://schemas.microsoft.com/office/powerpoint/2010/main" val="26051797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FD37115-56F8-409B-AC80-3C95C1A6309D}"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s-IS" dirty="0" smtClean="0"/>
          </a:p>
        </p:txBody>
      </p:sp>
      <p:sp>
        <p:nvSpPr>
          <p:cNvPr id="4" name="Slide Number Placeholder 3"/>
          <p:cNvSpPr>
            <a:spLocks noGrp="1"/>
          </p:cNvSpPr>
          <p:nvPr>
            <p:ph type="sldNum" sz="quarter" idx="10"/>
          </p:nvPr>
        </p:nvSpPr>
        <p:spPr/>
        <p:txBody>
          <a:bodyPr/>
          <a:lstStyle/>
          <a:p>
            <a:fld id="{CFD37115-56F8-409B-AC80-3C95C1A6309D}"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FD37115-56F8-409B-AC80-3C95C1A6309D}"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FD37115-56F8-409B-AC80-3C95C1A6309D}"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s-IS" dirty="0" smtClean="0"/>
          </a:p>
        </p:txBody>
      </p:sp>
      <p:sp>
        <p:nvSpPr>
          <p:cNvPr id="4" name="Slide Number Placeholder 3"/>
          <p:cNvSpPr>
            <a:spLocks noGrp="1"/>
          </p:cNvSpPr>
          <p:nvPr>
            <p:ph type="sldNum" sz="quarter" idx="10"/>
          </p:nvPr>
        </p:nvSpPr>
        <p:spPr/>
        <p:txBody>
          <a:bodyPr/>
          <a:lstStyle/>
          <a:p>
            <a:fld id="{CFD37115-56F8-409B-AC80-3C95C1A6309D}"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s-IS" baseline="0" dirty="0" smtClean="0"/>
          </a:p>
        </p:txBody>
      </p:sp>
      <p:sp>
        <p:nvSpPr>
          <p:cNvPr id="4" name="Slide Number Placeholder 3"/>
          <p:cNvSpPr>
            <a:spLocks noGrp="1"/>
          </p:cNvSpPr>
          <p:nvPr>
            <p:ph type="sldNum" sz="quarter" idx="10"/>
          </p:nvPr>
        </p:nvSpPr>
        <p:spPr/>
        <p:txBody>
          <a:bodyPr/>
          <a:lstStyle/>
          <a:p>
            <a:fld id="{CFD37115-56F8-409B-AC80-3C95C1A6309D}"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FD37115-56F8-409B-AC80-3C95C1A6309D}" type="slidenum">
              <a:rPr lang="en-US" smtClean="0"/>
              <a:pPr/>
              <a:t>15</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FD37115-56F8-409B-AC80-3C95C1A6309D}"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FD37115-56F8-409B-AC80-3C95C1A6309D}"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FD37115-56F8-409B-AC80-3C95C1A6309D}"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FD37115-56F8-409B-AC80-3C95C1A6309D}"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s-IS" dirty="0" smtClean="0"/>
          </a:p>
        </p:txBody>
      </p:sp>
      <p:sp>
        <p:nvSpPr>
          <p:cNvPr id="4" name="Slide Number Placeholder 3"/>
          <p:cNvSpPr>
            <a:spLocks noGrp="1"/>
          </p:cNvSpPr>
          <p:nvPr>
            <p:ph type="sldNum" sz="quarter" idx="10"/>
          </p:nvPr>
        </p:nvSpPr>
        <p:spPr/>
        <p:txBody>
          <a:bodyPr/>
          <a:lstStyle/>
          <a:p>
            <a:fld id="{CFD37115-56F8-409B-AC80-3C95C1A6309D}"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FD37115-56F8-409B-AC80-3C95C1A6309D}"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FD37115-56F8-409B-AC80-3C95C1A6309D}"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FD37115-56F8-409B-AC80-3C95C1A6309D}"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25C5EA3-B7CC-468E-8DB2-05F76968B2DC}" type="datetime1">
              <a:rPr lang="en-US" smtClean="0"/>
              <a:pPr/>
              <a:t>6/29/2011</a:t>
            </a:fld>
            <a:endParaRPr lang="en-US"/>
          </a:p>
        </p:txBody>
      </p:sp>
      <p:sp>
        <p:nvSpPr>
          <p:cNvPr id="5" name="Footer Placeholder 4"/>
          <p:cNvSpPr>
            <a:spLocks noGrp="1"/>
          </p:cNvSpPr>
          <p:nvPr>
            <p:ph type="ftr" sz="quarter" idx="11"/>
          </p:nvPr>
        </p:nvSpPr>
        <p:spPr/>
        <p:txBody>
          <a:bodyPr/>
          <a:lstStyle/>
          <a:p>
            <a:r>
              <a:rPr lang="en-US" smtClean="0"/>
              <a:t>Þorvarður Hjaltason 29. júní 2011</a:t>
            </a:r>
            <a:endParaRPr lang="en-US"/>
          </a:p>
        </p:txBody>
      </p:sp>
      <p:sp>
        <p:nvSpPr>
          <p:cNvPr id="6" name="Slide Number Placeholder 5"/>
          <p:cNvSpPr>
            <a:spLocks noGrp="1"/>
          </p:cNvSpPr>
          <p:nvPr>
            <p:ph type="sldNum" sz="quarter" idx="12"/>
          </p:nvPr>
        </p:nvSpPr>
        <p:spPr/>
        <p:txBody>
          <a:bodyPr/>
          <a:lstStyle/>
          <a:p>
            <a:fld id="{DD51B422-EAF7-4082-AB7C-FB74CDDD783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A2A7668-7005-4552-861F-6A2FD78C892C}" type="datetime1">
              <a:rPr lang="en-US" smtClean="0"/>
              <a:pPr/>
              <a:t>6/29/2011</a:t>
            </a:fld>
            <a:endParaRPr lang="en-US"/>
          </a:p>
        </p:txBody>
      </p:sp>
      <p:sp>
        <p:nvSpPr>
          <p:cNvPr id="5" name="Footer Placeholder 4"/>
          <p:cNvSpPr>
            <a:spLocks noGrp="1"/>
          </p:cNvSpPr>
          <p:nvPr>
            <p:ph type="ftr" sz="quarter" idx="11"/>
          </p:nvPr>
        </p:nvSpPr>
        <p:spPr/>
        <p:txBody>
          <a:bodyPr/>
          <a:lstStyle/>
          <a:p>
            <a:r>
              <a:rPr lang="en-US" smtClean="0"/>
              <a:t>Þorvarður Hjaltason 29. júní 2011</a:t>
            </a:r>
            <a:endParaRPr lang="en-US"/>
          </a:p>
        </p:txBody>
      </p:sp>
      <p:sp>
        <p:nvSpPr>
          <p:cNvPr id="6" name="Slide Number Placeholder 5"/>
          <p:cNvSpPr>
            <a:spLocks noGrp="1"/>
          </p:cNvSpPr>
          <p:nvPr>
            <p:ph type="sldNum" sz="quarter" idx="12"/>
          </p:nvPr>
        </p:nvSpPr>
        <p:spPr/>
        <p:txBody>
          <a:bodyPr/>
          <a:lstStyle/>
          <a:p>
            <a:fld id="{DD51B422-EAF7-4082-AB7C-FB74CDDD783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3EB3B9-B6DC-409A-B779-5A4BE9D96304}" type="datetime1">
              <a:rPr lang="en-US" smtClean="0"/>
              <a:pPr/>
              <a:t>6/29/2011</a:t>
            </a:fld>
            <a:endParaRPr lang="en-US"/>
          </a:p>
        </p:txBody>
      </p:sp>
      <p:sp>
        <p:nvSpPr>
          <p:cNvPr id="5" name="Footer Placeholder 4"/>
          <p:cNvSpPr>
            <a:spLocks noGrp="1"/>
          </p:cNvSpPr>
          <p:nvPr>
            <p:ph type="ftr" sz="quarter" idx="11"/>
          </p:nvPr>
        </p:nvSpPr>
        <p:spPr/>
        <p:txBody>
          <a:bodyPr/>
          <a:lstStyle/>
          <a:p>
            <a:r>
              <a:rPr lang="en-US" smtClean="0"/>
              <a:t>Þorvarður Hjaltason 29. júní 2011</a:t>
            </a:r>
            <a:endParaRPr lang="en-US"/>
          </a:p>
        </p:txBody>
      </p:sp>
      <p:sp>
        <p:nvSpPr>
          <p:cNvPr id="6" name="Slide Number Placeholder 5"/>
          <p:cNvSpPr>
            <a:spLocks noGrp="1"/>
          </p:cNvSpPr>
          <p:nvPr>
            <p:ph type="sldNum" sz="quarter" idx="12"/>
          </p:nvPr>
        </p:nvSpPr>
        <p:spPr/>
        <p:txBody>
          <a:bodyPr/>
          <a:lstStyle/>
          <a:p>
            <a:fld id="{DD51B422-EAF7-4082-AB7C-FB74CDDD783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5EAE5A5-1369-4159-887A-1F378F041056}" type="datetime1">
              <a:rPr lang="en-US" smtClean="0"/>
              <a:pPr/>
              <a:t>6/29/2011</a:t>
            </a:fld>
            <a:endParaRPr lang="en-US"/>
          </a:p>
        </p:txBody>
      </p:sp>
      <p:sp>
        <p:nvSpPr>
          <p:cNvPr id="5" name="Footer Placeholder 4"/>
          <p:cNvSpPr>
            <a:spLocks noGrp="1"/>
          </p:cNvSpPr>
          <p:nvPr>
            <p:ph type="ftr" sz="quarter" idx="11"/>
          </p:nvPr>
        </p:nvSpPr>
        <p:spPr/>
        <p:txBody>
          <a:bodyPr/>
          <a:lstStyle/>
          <a:p>
            <a:r>
              <a:rPr lang="en-US" smtClean="0"/>
              <a:t>Þorvarður Hjaltason 29. júní 2011</a:t>
            </a:r>
            <a:endParaRPr lang="en-US"/>
          </a:p>
        </p:txBody>
      </p:sp>
      <p:sp>
        <p:nvSpPr>
          <p:cNvPr id="6" name="Slide Number Placeholder 5"/>
          <p:cNvSpPr>
            <a:spLocks noGrp="1"/>
          </p:cNvSpPr>
          <p:nvPr>
            <p:ph type="sldNum" sz="quarter" idx="12"/>
          </p:nvPr>
        </p:nvSpPr>
        <p:spPr/>
        <p:txBody>
          <a:bodyPr/>
          <a:lstStyle/>
          <a:p>
            <a:fld id="{DD51B422-EAF7-4082-AB7C-FB74CDDD783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EC4642A-85B3-4FE7-A9C2-9FE64DD5A2C5}" type="datetime1">
              <a:rPr lang="en-US" smtClean="0"/>
              <a:pPr/>
              <a:t>6/29/2011</a:t>
            </a:fld>
            <a:endParaRPr lang="en-US"/>
          </a:p>
        </p:txBody>
      </p:sp>
      <p:sp>
        <p:nvSpPr>
          <p:cNvPr id="5" name="Footer Placeholder 4"/>
          <p:cNvSpPr>
            <a:spLocks noGrp="1"/>
          </p:cNvSpPr>
          <p:nvPr>
            <p:ph type="ftr" sz="quarter" idx="11"/>
          </p:nvPr>
        </p:nvSpPr>
        <p:spPr/>
        <p:txBody>
          <a:bodyPr/>
          <a:lstStyle/>
          <a:p>
            <a:r>
              <a:rPr lang="en-US" smtClean="0"/>
              <a:t>Þorvarður Hjaltason 29. júní 2011</a:t>
            </a:r>
            <a:endParaRPr lang="en-US"/>
          </a:p>
        </p:txBody>
      </p:sp>
      <p:sp>
        <p:nvSpPr>
          <p:cNvPr id="6" name="Slide Number Placeholder 5"/>
          <p:cNvSpPr>
            <a:spLocks noGrp="1"/>
          </p:cNvSpPr>
          <p:nvPr>
            <p:ph type="sldNum" sz="quarter" idx="12"/>
          </p:nvPr>
        </p:nvSpPr>
        <p:spPr/>
        <p:txBody>
          <a:bodyPr/>
          <a:lstStyle/>
          <a:p>
            <a:fld id="{DD51B422-EAF7-4082-AB7C-FB74CDDD783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F63501F-71DE-4B59-8617-BC53A22B8C7E}" type="datetime1">
              <a:rPr lang="en-US" smtClean="0"/>
              <a:pPr/>
              <a:t>6/29/2011</a:t>
            </a:fld>
            <a:endParaRPr lang="en-US"/>
          </a:p>
        </p:txBody>
      </p:sp>
      <p:sp>
        <p:nvSpPr>
          <p:cNvPr id="6" name="Footer Placeholder 5"/>
          <p:cNvSpPr>
            <a:spLocks noGrp="1"/>
          </p:cNvSpPr>
          <p:nvPr>
            <p:ph type="ftr" sz="quarter" idx="11"/>
          </p:nvPr>
        </p:nvSpPr>
        <p:spPr/>
        <p:txBody>
          <a:bodyPr/>
          <a:lstStyle/>
          <a:p>
            <a:r>
              <a:rPr lang="en-US" smtClean="0"/>
              <a:t>Þorvarður Hjaltason 29. júní 2011</a:t>
            </a:r>
            <a:endParaRPr lang="en-US"/>
          </a:p>
        </p:txBody>
      </p:sp>
      <p:sp>
        <p:nvSpPr>
          <p:cNvPr id="7" name="Slide Number Placeholder 6"/>
          <p:cNvSpPr>
            <a:spLocks noGrp="1"/>
          </p:cNvSpPr>
          <p:nvPr>
            <p:ph type="sldNum" sz="quarter" idx="12"/>
          </p:nvPr>
        </p:nvSpPr>
        <p:spPr/>
        <p:txBody>
          <a:bodyPr/>
          <a:lstStyle/>
          <a:p>
            <a:fld id="{DD51B422-EAF7-4082-AB7C-FB74CDDD783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02B03E3-1F25-49C9-A948-BF71D8ADAD63}" type="datetime1">
              <a:rPr lang="en-US" smtClean="0"/>
              <a:pPr/>
              <a:t>6/29/2011</a:t>
            </a:fld>
            <a:endParaRPr lang="en-US"/>
          </a:p>
        </p:txBody>
      </p:sp>
      <p:sp>
        <p:nvSpPr>
          <p:cNvPr id="8" name="Footer Placeholder 7"/>
          <p:cNvSpPr>
            <a:spLocks noGrp="1"/>
          </p:cNvSpPr>
          <p:nvPr>
            <p:ph type="ftr" sz="quarter" idx="11"/>
          </p:nvPr>
        </p:nvSpPr>
        <p:spPr/>
        <p:txBody>
          <a:bodyPr/>
          <a:lstStyle/>
          <a:p>
            <a:r>
              <a:rPr lang="en-US" smtClean="0"/>
              <a:t>Þorvarður Hjaltason 29. júní 2011</a:t>
            </a:r>
            <a:endParaRPr lang="en-US"/>
          </a:p>
        </p:txBody>
      </p:sp>
      <p:sp>
        <p:nvSpPr>
          <p:cNvPr id="9" name="Slide Number Placeholder 8"/>
          <p:cNvSpPr>
            <a:spLocks noGrp="1"/>
          </p:cNvSpPr>
          <p:nvPr>
            <p:ph type="sldNum" sz="quarter" idx="12"/>
          </p:nvPr>
        </p:nvSpPr>
        <p:spPr/>
        <p:txBody>
          <a:bodyPr/>
          <a:lstStyle/>
          <a:p>
            <a:fld id="{DD51B422-EAF7-4082-AB7C-FB74CDDD783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FB72117-5073-4C1F-A33B-980F3C2318BC}" type="datetime1">
              <a:rPr lang="en-US" smtClean="0"/>
              <a:pPr/>
              <a:t>6/29/2011</a:t>
            </a:fld>
            <a:endParaRPr lang="en-US"/>
          </a:p>
        </p:txBody>
      </p:sp>
      <p:sp>
        <p:nvSpPr>
          <p:cNvPr id="4" name="Footer Placeholder 3"/>
          <p:cNvSpPr>
            <a:spLocks noGrp="1"/>
          </p:cNvSpPr>
          <p:nvPr>
            <p:ph type="ftr" sz="quarter" idx="11"/>
          </p:nvPr>
        </p:nvSpPr>
        <p:spPr/>
        <p:txBody>
          <a:bodyPr/>
          <a:lstStyle/>
          <a:p>
            <a:r>
              <a:rPr lang="en-US" smtClean="0"/>
              <a:t>Þorvarður Hjaltason 29. júní 2011</a:t>
            </a:r>
            <a:endParaRPr lang="en-US"/>
          </a:p>
        </p:txBody>
      </p:sp>
      <p:sp>
        <p:nvSpPr>
          <p:cNvPr id="5" name="Slide Number Placeholder 4"/>
          <p:cNvSpPr>
            <a:spLocks noGrp="1"/>
          </p:cNvSpPr>
          <p:nvPr>
            <p:ph type="sldNum" sz="quarter" idx="12"/>
          </p:nvPr>
        </p:nvSpPr>
        <p:spPr/>
        <p:txBody>
          <a:bodyPr/>
          <a:lstStyle/>
          <a:p>
            <a:fld id="{DD51B422-EAF7-4082-AB7C-FB74CDDD783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1D41C4-B6FC-4790-8961-A689868FF0CA}" type="datetime1">
              <a:rPr lang="en-US" smtClean="0"/>
              <a:pPr/>
              <a:t>6/29/2011</a:t>
            </a:fld>
            <a:endParaRPr lang="en-US"/>
          </a:p>
        </p:txBody>
      </p:sp>
      <p:sp>
        <p:nvSpPr>
          <p:cNvPr id="3" name="Footer Placeholder 2"/>
          <p:cNvSpPr>
            <a:spLocks noGrp="1"/>
          </p:cNvSpPr>
          <p:nvPr>
            <p:ph type="ftr" sz="quarter" idx="11"/>
          </p:nvPr>
        </p:nvSpPr>
        <p:spPr/>
        <p:txBody>
          <a:bodyPr/>
          <a:lstStyle/>
          <a:p>
            <a:r>
              <a:rPr lang="en-US" smtClean="0"/>
              <a:t>Þorvarður Hjaltason 29. júní 2011</a:t>
            </a:r>
            <a:endParaRPr lang="en-US"/>
          </a:p>
        </p:txBody>
      </p:sp>
      <p:sp>
        <p:nvSpPr>
          <p:cNvPr id="4" name="Slide Number Placeholder 3"/>
          <p:cNvSpPr>
            <a:spLocks noGrp="1"/>
          </p:cNvSpPr>
          <p:nvPr>
            <p:ph type="sldNum" sz="quarter" idx="12"/>
          </p:nvPr>
        </p:nvSpPr>
        <p:spPr/>
        <p:txBody>
          <a:bodyPr/>
          <a:lstStyle/>
          <a:p>
            <a:fld id="{DD51B422-EAF7-4082-AB7C-FB74CDDD783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5EC9D2E-7263-4904-BCC5-193C7CD3799D}" type="datetime1">
              <a:rPr lang="en-US" smtClean="0"/>
              <a:pPr/>
              <a:t>6/29/2011</a:t>
            </a:fld>
            <a:endParaRPr lang="en-US"/>
          </a:p>
        </p:txBody>
      </p:sp>
      <p:sp>
        <p:nvSpPr>
          <p:cNvPr id="6" name="Footer Placeholder 5"/>
          <p:cNvSpPr>
            <a:spLocks noGrp="1"/>
          </p:cNvSpPr>
          <p:nvPr>
            <p:ph type="ftr" sz="quarter" idx="11"/>
          </p:nvPr>
        </p:nvSpPr>
        <p:spPr/>
        <p:txBody>
          <a:bodyPr/>
          <a:lstStyle/>
          <a:p>
            <a:r>
              <a:rPr lang="en-US" smtClean="0"/>
              <a:t>Þorvarður Hjaltason 29. júní 2011</a:t>
            </a:r>
            <a:endParaRPr lang="en-US"/>
          </a:p>
        </p:txBody>
      </p:sp>
      <p:sp>
        <p:nvSpPr>
          <p:cNvPr id="7" name="Slide Number Placeholder 6"/>
          <p:cNvSpPr>
            <a:spLocks noGrp="1"/>
          </p:cNvSpPr>
          <p:nvPr>
            <p:ph type="sldNum" sz="quarter" idx="12"/>
          </p:nvPr>
        </p:nvSpPr>
        <p:spPr/>
        <p:txBody>
          <a:bodyPr/>
          <a:lstStyle/>
          <a:p>
            <a:fld id="{DD51B422-EAF7-4082-AB7C-FB74CDDD783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0395C19-07E9-4398-9DB1-F95B60A1CF70}" type="datetime1">
              <a:rPr lang="en-US" smtClean="0"/>
              <a:pPr/>
              <a:t>6/29/2011</a:t>
            </a:fld>
            <a:endParaRPr lang="en-US"/>
          </a:p>
        </p:txBody>
      </p:sp>
      <p:sp>
        <p:nvSpPr>
          <p:cNvPr id="6" name="Footer Placeholder 5"/>
          <p:cNvSpPr>
            <a:spLocks noGrp="1"/>
          </p:cNvSpPr>
          <p:nvPr>
            <p:ph type="ftr" sz="quarter" idx="11"/>
          </p:nvPr>
        </p:nvSpPr>
        <p:spPr/>
        <p:txBody>
          <a:bodyPr/>
          <a:lstStyle/>
          <a:p>
            <a:r>
              <a:rPr lang="en-US" smtClean="0"/>
              <a:t>Þorvarður Hjaltason 29. júní 2011</a:t>
            </a:r>
            <a:endParaRPr lang="en-US"/>
          </a:p>
        </p:txBody>
      </p:sp>
      <p:sp>
        <p:nvSpPr>
          <p:cNvPr id="7" name="Slide Number Placeholder 6"/>
          <p:cNvSpPr>
            <a:spLocks noGrp="1"/>
          </p:cNvSpPr>
          <p:nvPr>
            <p:ph type="sldNum" sz="quarter" idx="12"/>
          </p:nvPr>
        </p:nvSpPr>
        <p:spPr/>
        <p:txBody>
          <a:bodyPr/>
          <a:lstStyle/>
          <a:p>
            <a:fld id="{DD51B422-EAF7-4082-AB7C-FB74CDDD783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354345-3582-4D18-867F-C5B462E16B9E}" type="datetime1">
              <a:rPr lang="en-US" smtClean="0"/>
              <a:pPr/>
              <a:t>6/29/2011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Þorvarður Hjaltason 29. júní 2011</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51B422-EAF7-4082-AB7C-FB74CDDD783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N:\My Pictures\Sudurlandsvegur.JPG"/>
          <p:cNvPicPr>
            <a:picLocks noChangeAspect="1" noChangeArrowheads="1"/>
          </p:cNvPicPr>
          <p:nvPr/>
        </p:nvPicPr>
        <p:blipFill>
          <a:blip r:embed="rId3" cstate="print">
            <a:lum bright="24000"/>
          </a:blip>
          <a:srcRect/>
          <a:stretch>
            <a:fillRect/>
          </a:stretch>
        </p:blipFill>
        <p:spPr bwMode="auto">
          <a:xfrm>
            <a:off x="0" y="0"/>
            <a:ext cx="9144000" cy="6858000"/>
          </a:xfrm>
          <a:prstGeom prst="rect">
            <a:avLst/>
          </a:prstGeom>
          <a:noFill/>
        </p:spPr>
      </p:pic>
      <p:sp>
        <p:nvSpPr>
          <p:cNvPr id="2" name="Title 1"/>
          <p:cNvSpPr>
            <a:spLocks noGrp="1"/>
          </p:cNvSpPr>
          <p:nvPr>
            <p:ph type="ctrTitle"/>
          </p:nvPr>
        </p:nvSpPr>
        <p:spPr>
          <a:xfrm>
            <a:off x="571472" y="2214554"/>
            <a:ext cx="7772400" cy="1898653"/>
          </a:xfrm>
        </p:spPr>
        <p:txBody>
          <a:bodyPr>
            <a:normAutofit fontScale="90000"/>
          </a:bodyPr>
          <a:lstStyle/>
          <a:p>
            <a:r>
              <a:rPr lang="is-IS" b="1" dirty="0" smtClean="0">
                <a:solidFill>
                  <a:schemeClr val="bg1"/>
                </a:solidFill>
              </a:rPr>
              <a:t>Breikkun og fjármögnun Suðurlandsvegar  </a:t>
            </a:r>
            <a:r>
              <a:rPr lang="is-IS" dirty="0" smtClean="0">
                <a:solidFill>
                  <a:schemeClr val="bg1"/>
                </a:solidFill>
              </a:rPr>
              <a:t/>
            </a:r>
            <a:br>
              <a:rPr lang="is-IS" dirty="0" smtClean="0">
                <a:solidFill>
                  <a:schemeClr val="bg1"/>
                </a:solidFill>
              </a:rPr>
            </a:br>
            <a:r>
              <a:rPr lang="is-IS" dirty="0" smtClean="0">
                <a:solidFill>
                  <a:schemeClr val="bg1"/>
                </a:solidFill>
              </a:rPr>
              <a:t> </a:t>
            </a:r>
            <a:r>
              <a:rPr lang="is-IS" sz="3100" dirty="0" smtClean="0">
                <a:solidFill>
                  <a:schemeClr val="bg1"/>
                </a:solidFill>
              </a:rPr>
              <a:t>Sjónarhorn sunnlendinga</a:t>
            </a:r>
            <a:endParaRPr lang="en-US" sz="3100" dirty="0">
              <a:solidFill>
                <a:schemeClr val="bg1"/>
              </a:solidFill>
            </a:endParaRPr>
          </a:p>
        </p:txBody>
      </p:sp>
      <p:sp>
        <p:nvSpPr>
          <p:cNvPr id="3" name="Subtitle 2"/>
          <p:cNvSpPr>
            <a:spLocks noGrp="1"/>
          </p:cNvSpPr>
          <p:nvPr>
            <p:ph type="subTitle" idx="1"/>
          </p:nvPr>
        </p:nvSpPr>
        <p:spPr>
          <a:xfrm>
            <a:off x="1428728" y="4786322"/>
            <a:ext cx="6400800" cy="1752600"/>
          </a:xfrm>
        </p:spPr>
        <p:txBody>
          <a:bodyPr/>
          <a:lstStyle/>
          <a:p>
            <a:r>
              <a:rPr lang="is-IS" dirty="0" smtClean="0">
                <a:solidFill>
                  <a:schemeClr val="bg1"/>
                </a:solidFill>
              </a:rPr>
              <a:t>Þorvarður  Hjaltason</a:t>
            </a:r>
          </a:p>
          <a:p>
            <a:r>
              <a:rPr lang="is-IS" dirty="0" smtClean="0">
                <a:solidFill>
                  <a:schemeClr val="bg1"/>
                </a:solidFill>
              </a:rPr>
              <a:t>29. júní 2011</a:t>
            </a:r>
            <a:endParaRPr lang="en-US" dirty="0">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s-IS" sz="3200" b="1" dirty="0" smtClean="0"/>
              <a:t>Núverandi tekjur ríkisins af veginum + vegtollur</a:t>
            </a:r>
            <a:endParaRPr lang="en-US" sz="3200" b="1" dirty="0"/>
          </a:p>
        </p:txBody>
      </p:sp>
      <p:sp>
        <p:nvSpPr>
          <p:cNvPr id="3" name="Content Placeholder 2"/>
          <p:cNvSpPr>
            <a:spLocks noGrp="1"/>
          </p:cNvSpPr>
          <p:nvPr>
            <p:ph idx="1"/>
          </p:nvPr>
        </p:nvSpPr>
        <p:spPr/>
        <p:txBody>
          <a:bodyPr>
            <a:normAutofit fontScale="92500" lnSpcReduction="10000"/>
          </a:bodyPr>
          <a:lstStyle/>
          <a:p>
            <a:r>
              <a:rPr lang="is-IS" dirty="0" smtClean="0"/>
              <a:t>Ætla má að tekjur ríkisins af veginum vegna eldsneytisgjalda sé um einn og hálfur milljarður króna á ári og er þá ekki tekið tillit til annarra tekjuliða ríkisins af umferðinni.</a:t>
            </a:r>
          </a:p>
          <a:p>
            <a:r>
              <a:rPr lang="is-IS" dirty="0" smtClean="0"/>
              <a:t>Ef miðað  er við  370 kr. vegtoll pr. ferð þá bætist við rúmur einn milljarður á ári  við tekjur ríkisins af umferð um veginn.</a:t>
            </a:r>
          </a:p>
          <a:p>
            <a:r>
              <a:rPr lang="is-IS" dirty="0" smtClean="0"/>
              <a:t>Ef miðað  er við að framkvæmdin kosti 20 milljarða greiðist hún upp á innan við 10 árum m.v. ofangreindar forsendur</a:t>
            </a:r>
            <a:endParaRPr lang="en-US" dirty="0"/>
          </a:p>
        </p:txBody>
      </p:sp>
      <p:sp>
        <p:nvSpPr>
          <p:cNvPr id="4" name="Slide Number Placeholder 3"/>
          <p:cNvSpPr>
            <a:spLocks noGrp="1"/>
          </p:cNvSpPr>
          <p:nvPr>
            <p:ph type="sldNum" sz="quarter" idx="12"/>
          </p:nvPr>
        </p:nvSpPr>
        <p:spPr/>
        <p:txBody>
          <a:bodyPr/>
          <a:lstStyle/>
          <a:p>
            <a:fld id="{DD51B422-EAF7-4082-AB7C-FB74CDDD7839}" type="slidenum">
              <a:rPr lang="en-US" smtClean="0"/>
              <a:pPr/>
              <a:t>10</a:t>
            </a:fld>
            <a:endParaRPr lang="en-US"/>
          </a:p>
        </p:txBody>
      </p:sp>
      <p:sp>
        <p:nvSpPr>
          <p:cNvPr id="5" name="Footer Placeholder 4"/>
          <p:cNvSpPr>
            <a:spLocks noGrp="1"/>
          </p:cNvSpPr>
          <p:nvPr>
            <p:ph type="ftr" sz="quarter" idx="11"/>
          </p:nvPr>
        </p:nvSpPr>
        <p:spPr/>
        <p:txBody>
          <a:bodyPr/>
          <a:lstStyle/>
          <a:p>
            <a:r>
              <a:rPr lang="en-US" smtClean="0"/>
              <a:t>Þorvarður Hjaltason 29. júní 2011</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s-IS" b="1" dirty="0" smtClean="0"/>
              <a:t>Tillaga sunnlendinga  nr.1</a:t>
            </a:r>
            <a:endParaRPr lang="en-US" b="1" dirty="0"/>
          </a:p>
        </p:txBody>
      </p:sp>
      <p:sp>
        <p:nvSpPr>
          <p:cNvPr id="3" name="Content Placeholder 2"/>
          <p:cNvSpPr>
            <a:spLocks noGrp="1"/>
          </p:cNvSpPr>
          <p:nvPr>
            <p:ph idx="1"/>
          </p:nvPr>
        </p:nvSpPr>
        <p:spPr/>
        <p:txBody>
          <a:bodyPr/>
          <a:lstStyle/>
          <a:p>
            <a:r>
              <a:rPr lang="is-IS" dirty="0" smtClean="0"/>
              <a:t>Dregið verði úr kostnaði við framkvæmdina og ekki verði lagður á sérstakur vegtollur</a:t>
            </a:r>
          </a:p>
          <a:p>
            <a:pPr lvl="1"/>
            <a:r>
              <a:rPr lang="is-IS" dirty="0" smtClean="0"/>
              <a:t>Hringtorg komi í stað mislægra gatnamóta þar sem því verður við komið.</a:t>
            </a:r>
          </a:p>
          <a:p>
            <a:pPr lvl="1"/>
            <a:r>
              <a:rPr lang="is-IS" dirty="0" smtClean="0"/>
              <a:t>Leiðin frá Selfossi að Kambabrún verði 2+2 vegur í einu vegsniði með vegriði í miðju. </a:t>
            </a:r>
          </a:p>
          <a:p>
            <a:pPr lvl="1"/>
            <a:r>
              <a:rPr lang="is-IS" dirty="0" smtClean="0"/>
              <a:t>Framkvæmatími verði lengdur um 2 ár.</a:t>
            </a:r>
          </a:p>
          <a:p>
            <a:pPr lvl="1"/>
            <a:r>
              <a:rPr lang="is-IS" b="1" dirty="0" smtClean="0"/>
              <a:t>Engin  svör hafa fengist frá stjórnvöldum</a:t>
            </a:r>
          </a:p>
          <a:p>
            <a:pPr lvl="1">
              <a:buNone/>
            </a:pPr>
            <a:endParaRPr lang="en-US" b="1" dirty="0"/>
          </a:p>
        </p:txBody>
      </p:sp>
      <p:sp>
        <p:nvSpPr>
          <p:cNvPr id="4" name="Slide Number Placeholder 3"/>
          <p:cNvSpPr>
            <a:spLocks noGrp="1"/>
          </p:cNvSpPr>
          <p:nvPr>
            <p:ph type="sldNum" sz="quarter" idx="12"/>
          </p:nvPr>
        </p:nvSpPr>
        <p:spPr/>
        <p:txBody>
          <a:bodyPr/>
          <a:lstStyle/>
          <a:p>
            <a:fld id="{DD51B422-EAF7-4082-AB7C-FB74CDDD7839}" type="slidenum">
              <a:rPr lang="en-US" smtClean="0"/>
              <a:pPr/>
              <a:t>11</a:t>
            </a:fld>
            <a:endParaRPr lang="en-US"/>
          </a:p>
        </p:txBody>
      </p:sp>
      <p:sp>
        <p:nvSpPr>
          <p:cNvPr id="5" name="Footer Placeholder 4"/>
          <p:cNvSpPr>
            <a:spLocks noGrp="1"/>
          </p:cNvSpPr>
          <p:nvPr>
            <p:ph type="ftr" sz="quarter" idx="11"/>
          </p:nvPr>
        </p:nvSpPr>
        <p:spPr/>
        <p:txBody>
          <a:bodyPr/>
          <a:lstStyle/>
          <a:p>
            <a:r>
              <a:rPr lang="en-US" smtClean="0"/>
              <a:t>Þorvarður Hjaltason 29. júní 2011</a:t>
            </a:r>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s-IS" b="1" dirty="0" smtClean="0"/>
              <a:t>Tillögur sunnlendinga – valkostur 2</a:t>
            </a:r>
            <a:endParaRPr lang="en-US" b="1" dirty="0"/>
          </a:p>
        </p:txBody>
      </p:sp>
      <p:sp>
        <p:nvSpPr>
          <p:cNvPr id="3" name="Content Placeholder 2"/>
          <p:cNvSpPr>
            <a:spLocks noGrp="1"/>
          </p:cNvSpPr>
          <p:nvPr>
            <p:ph idx="1"/>
          </p:nvPr>
        </p:nvSpPr>
        <p:spPr>
          <a:xfrm>
            <a:off x="428596" y="1285860"/>
            <a:ext cx="8229600" cy="4525963"/>
          </a:xfrm>
        </p:spPr>
        <p:txBody>
          <a:bodyPr>
            <a:normAutofit fontScale="77500" lnSpcReduction="20000"/>
          </a:bodyPr>
          <a:lstStyle/>
          <a:p>
            <a:r>
              <a:rPr lang="is-IS" dirty="0" smtClean="0"/>
              <a:t>Framkvæmdin verði eins og fyrirhugað hefur verið og fjármögnuð með veggjöldum með eftirfarandi skilyrðum:</a:t>
            </a:r>
          </a:p>
          <a:p>
            <a:pPr lvl="1"/>
            <a:r>
              <a:rPr lang="is-IS" dirty="0" smtClean="0"/>
              <a:t>Einn samræmdur vegtollur verði lagður  á alla tvöfalda vegi út frá Reykjavík og stofnbrautir á höfuðborgarsvæðinu með fjórum eða fleiri akreinum.</a:t>
            </a:r>
          </a:p>
          <a:p>
            <a:pPr lvl="1"/>
            <a:r>
              <a:rPr lang="is-IS" dirty="0" smtClean="0"/>
              <a:t>Samræmdur jarðgangatollur verði lagður á umferð um öll jarðgöng með tveimur akreinum.</a:t>
            </a:r>
          </a:p>
          <a:p>
            <a:pPr lvl="1"/>
            <a:r>
              <a:rPr lang="is-IS" dirty="0" smtClean="0"/>
              <a:t>Vegtollarnir falli inn í samræmt veggjaldakerfi þegar það verður tekið upp í stað eldsneytisgjalda.</a:t>
            </a:r>
          </a:p>
          <a:p>
            <a:pPr lvl="1"/>
            <a:r>
              <a:rPr lang="is-IS" b="1" dirty="0" smtClean="0"/>
              <a:t>Viðbrögð innaríkisráðherra voru þau að viðra hugmynd um 200 kr. toll á leiðirnar út frá Reykjavík – sunnlendingar tóku ekki vel í þær hugmyndir þar sem þær uppfylltu ekki þau jafnræðissjónarmið sem þeir lögðu til grundvallar og suðurnesjamenn enn verr þar sem framkvæmdum við tvöföldun Reykjanesbrautar er að mestu lokið</a:t>
            </a:r>
          </a:p>
          <a:p>
            <a:pPr lvl="1"/>
            <a:endParaRPr lang="en-US" dirty="0"/>
          </a:p>
        </p:txBody>
      </p:sp>
      <p:sp>
        <p:nvSpPr>
          <p:cNvPr id="4" name="Slide Number Placeholder 3"/>
          <p:cNvSpPr>
            <a:spLocks noGrp="1"/>
          </p:cNvSpPr>
          <p:nvPr>
            <p:ph type="sldNum" sz="quarter" idx="12"/>
          </p:nvPr>
        </p:nvSpPr>
        <p:spPr/>
        <p:txBody>
          <a:bodyPr/>
          <a:lstStyle/>
          <a:p>
            <a:fld id="{DD51B422-EAF7-4082-AB7C-FB74CDDD7839}" type="slidenum">
              <a:rPr lang="en-US" smtClean="0"/>
              <a:pPr/>
              <a:t>12</a:t>
            </a:fld>
            <a:endParaRPr lang="en-US"/>
          </a:p>
        </p:txBody>
      </p:sp>
      <p:sp>
        <p:nvSpPr>
          <p:cNvPr id="5" name="Footer Placeholder 4"/>
          <p:cNvSpPr>
            <a:spLocks noGrp="1"/>
          </p:cNvSpPr>
          <p:nvPr>
            <p:ph type="ftr" sz="quarter" idx="11"/>
          </p:nvPr>
        </p:nvSpPr>
        <p:spPr/>
        <p:txBody>
          <a:bodyPr/>
          <a:lstStyle/>
          <a:p>
            <a:r>
              <a:rPr lang="en-US" smtClean="0"/>
              <a:t>Þorvarður Hjaltason 29. júní 2011</a:t>
            </a:r>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s-IS" dirty="0" smtClean="0"/>
              <a:t>Tillaga um stórframkvæmdir í samgöngumálum á næstu árum </a:t>
            </a:r>
            <a:endParaRPr lang="en-US" dirty="0"/>
          </a:p>
        </p:txBody>
      </p:sp>
      <p:sp>
        <p:nvSpPr>
          <p:cNvPr id="3" name="Content Placeholder 2"/>
          <p:cNvSpPr>
            <a:spLocks noGrp="1"/>
          </p:cNvSpPr>
          <p:nvPr>
            <p:ph idx="1"/>
          </p:nvPr>
        </p:nvSpPr>
        <p:spPr/>
        <p:txBody>
          <a:bodyPr>
            <a:normAutofit fontScale="62500" lnSpcReduction="20000"/>
          </a:bodyPr>
          <a:lstStyle/>
          <a:p>
            <a:r>
              <a:rPr lang="is-IS" dirty="0" smtClean="0"/>
              <a:t>Stjórnvöld í samvinnu við aðila vinnumarkaðarins taki ákvörðun nú um að á næstu 12 árum (12 ára samgönguáætlun) verði ráðist í stjórframkvæmdir í samgöngumálum fyrir 120 milljarða króna, eða 10 milljarða á ári.  Lífeyrissjóðirnir láni til framkvæmdanna eins og stefnt hefur verið að.  </a:t>
            </a:r>
          </a:p>
          <a:p>
            <a:r>
              <a:rPr lang="is-IS" dirty="0" smtClean="0"/>
              <a:t>Framkvæmdirnar verði  eftirfarandi:</a:t>
            </a:r>
          </a:p>
          <a:p>
            <a:pPr lvl="1"/>
            <a:r>
              <a:rPr lang="is-IS" dirty="0" smtClean="0"/>
              <a:t>Samgönguæðar út frá Reykjavík.</a:t>
            </a:r>
          </a:p>
          <a:p>
            <a:pPr lvl="1"/>
            <a:r>
              <a:rPr lang="is-IS" dirty="0" smtClean="0"/>
              <a:t>Mislæg gatnamót o.fl. á höfuðborgarsvæðinu</a:t>
            </a:r>
          </a:p>
          <a:p>
            <a:pPr lvl="1"/>
            <a:r>
              <a:rPr lang="is-IS" dirty="0" smtClean="0"/>
              <a:t>Breikkun vega  að Akureyri</a:t>
            </a:r>
          </a:p>
          <a:p>
            <a:pPr lvl="1"/>
            <a:r>
              <a:rPr lang="is-IS" dirty="0" smtClean="0"/>
              <a:t>Jarðgöng á Austurlandi og Vestfjörðum</a:t>
            </a:r>
          </a:p>
          <a:p>
            <a:pPr lvl="1"/>
            <a:r>
              <a:rPr lang="is-IS" dirty="0" smtClean="0"/>
              <a:t>Tvíbreiðar brýr í stað einbreiðra á þjóðvegi 1 og stofnbrautum</a:t>
            </a:r>
          </a:p>
          <a:p>
            <a:r>
              <a:rPr lang="is-IS" b="1" dirty="0" smtClean="0"/>
              <a:t>Settur verði á laggirnar stórframkvæmdasjóður sem verði fjármagnaður með sérstökum hætti utan hefðbundinna framlaga til samgöngumála. Stjórnvöld taki ákvörðun um sérstaka fjármögnun innan tveggja ára að undangengnu vönduðu  samráði við aðila vinnumarkaðarins og sveitarfélögin. Mikilvægt er einnig  að ná þverpólitískri samstöðu um málið og að átakið nái til alls landsins til að breið sátt náist.</a:t>
            </a:r>
          </a:p>
          <a:p>
            <a:endParaRPr lang="en-US" dirty="0"/>
          </a:p>
        </p:txBody>
      </p:sp>
      <p:sp>
        <p:nvSpPr>
          <p:cNvPr id="4" name="Footer Placeholder 3"/>
          <p:cNvSpPr>
            <a:spLocks noGrp="1"/>
          </p:cNvSpPr>
          <p:nvPr>
            <p:ph type="ftr" sz="quarter" idx="11"/>
          </p:nvPr>
        </p:nvSpPr>
        <p:spPr/>
        <p:txBody>
          <a:bodyPr/>
          <a:lstStyle/>
          <a:p>
            <a:r>
              <a:rPr lang="en-US" smtClean="0"/>
              <a:t>Þorvarður Hjaltason 29. júní 2011</a:t>
            </a:r>
            <a:endParaRPr lang="en-US"/>
          </a:p>
        </p:txBody>
      </p:sp>
      <p:sp>
        <p:nvSpPr>
          <p:cNvPr id="5" name="Slide Number Placeholder 4"/>
          <p:cNvSpPr>
            <a:spLocks noGrp="1"/>
          </p:cNvSpPr>
          <p:nvPr>
            <p:ph type="sldNum" sz="quarter" idx="12"/>
          </p:nvPr>
        </p:nvSpPr>
        <p:spPr/>
        <p:txBody>
          <a:bodyPr/>
          <a:lstStyle/>
          <a:p>
            <a:fld id="{DD51B422-EAF7-4082-AB7C-FB74CDDD7839}" type="slidenum">
              <a:rPr lang="en-US" smtClean="0"/>
              <a:pPr/>
              <a:t>13</a:t>
            </a:fld>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s-IS" dirty="0" smtClean="0"/>
              <a:t>Hvers vegna?</a:t>
            </a:r>
            <a:endParaRPr lang="en-US" dirty="0"/>
          </a:p>
        </p:txBody>
      </p:sp>
      <p:sp>
        <p:nvSpPr>
          <p:cNvPr id="3" name="Content Placeholder 2"/>
          <p:cNvSpPr>
            <a:spLocks noGrp="1"/>
          </p:cNvSpPr>
          <p:nvPr>
            <p:ph idx="1"/>
          </p:nvPr>
        </p:nvSpPr>
        <p:spPr>
          <a:xfrm>
            <a:off x="500034" y="1357298"/>
            <a:ext cx="8229600" cy="4525963"/>
          </a:xfrm>
        </p:spPr>
        <p:txBody>
          <a:bodyPr>
            <a:normAutofit fontScale="92500" lnSpcReduction="20000"/>
          </a:bodyPr>
          <a:lstStyle/>
          <a:p>
            <a:r>
              <a:rPr lang="is-IS" dirty="0" smtClean="0"/>
              <a:t>Til að efla innviði samfélagsins til framtíðar</a:t>
            </a:r>
          </a:p>
          <a:p>
            <a:pPr lvl="1"/>
            <a:r>
              <a:rPr lang="is-IS" dirty="0" smtClean="0"/>
              <a:t>Í kjölfar heimskreppunnar sem byrjaði 1929 hófst veruleg samfélagsuppbygging á Íslandi</a:t>
            </a:r>
          </a:p>
          <a:p>
            <a:pPr lvl="2"/>
            <a:r>
              <a:rPr lang="is-IS" dirty="0" smtClean="0"/>
              <a:t>Héraðs- og húsmæðraskólar út um allt land</a:t>
            </a:r>
          </a:p>
          <a:p>
            <a:pPr lvl="2"/>
            <a:r>
              <a:rPr lang="is-IS" dirty="0" smtClean="0"/>
              <a:t>Austurbæjarskóli </a:t>
            </a:r>
          </a:p>
          <a:p>
            <a:pPr lvl="2"/>
            <a:r>
              <a:rPr lang="is-IS" dirty="0" smtClean="0"/>
              <a:t>Landspítali</a:t>
            </a:r>
          </a:p>
          <a:p>
            <a:pPr lvl="2"/>
            <a:r>
              <a:rPr lang="is-IS" dirty="0" smtClean="0"/>
              <a:t>Almannatryggingar</a:t>
            </a:r>
          </a:p>
          <a:p>
            <a:r>
              <a:rPr lang="is-IS" dirty="0" smtClean="0"/>
              <a:t>Til að koma hjólum atvinnulífs af stað</a:t>
            </a:r>
          </a:p>
          <a:p>
            <a:pPr lvl="1"/>
            <a:r>
              <a:rPr lang="is-IS" dirty="0" smtClean="0"/>
              <a:t> Atvinnuleysi er verulegt</a:t>
            </a:r>
          </a:p>
          <a:p>
            <a:pPr lvl="1"/>
            <a:r>
              <a:rPr lang="is-IS" dirty="0" smtClean="0"/>
              <a:t>Staða fyrirtækja er slæm</a:t>
            </a:r>
          </a:p>
          <a:p>
            <a:pPr lvl="1"/>
            <a:r>
              <a:rPr lang="is-IS" dirty="0" smtClean="0"/>
              <a:t>Hagvöxtur er lítill</a:t>
            </a:r>
          </a:p>
          <a:p>
            <a:pPr lvl="1">
              <a:buNone/>
            </a:pPr>
            <a:endParaRPr lang="is-IS" dirty="0" smtClean="0"/>
          </a:p>
          <a:p>
            <a:pPr>
              <a:buNone/>
            </a:pPr>
            <a:endParaRPr lang="is-IS" b="1" dirty="0" smtClean="0"/>
          </a:p>
          <a:p>
            <a:pPr lvl="1">
              <a:buNone/>
            </a:pPr>
            <a:endParaRPr lang="en-US" dirty="0" smtClean="0"/>
          </a:p>
        </p:txBody>
      </p:sp>
      <p:sp>
        <p:nvSpPr>
          <p:cNvPr id="4" name="Footer Placeholder 3"/>
          <p:cNvSpPr>
            <a:spLocks noGrp="1"/>
          </p:cNvSpPr>
          <p:nvPr>
            <p:ph type="ftr" sz="quarter" idx="11"/>
          </p:nvPr>
        </p:nvSpPr>
        <p:spPr/>
        <p:txBody>
          <a:bodyPr/>
          <a:lstStyle/>
          <a:p>
            <a:r>
              <a:rPr lang="en-US" smtClean="0"/>
              <a:t>Þorvarður Hjaltason 29. júní 2011</a:t>
            </a:r>
            <a:endParaRPr lang="en-US"/>
          </a:p>
        </p:txBody>
      </p:sp>
      <p:sp>
        <p:nvSpPr>
          <p:cNvPr id="5" name="Slide Number Placeholder 4"/>
          <p:cNvSpPr>
            <a:spLocks noGrp="1"/>
          </p:cNvSpPr>
          <p:nvPr>
            <p:ph type="sldNum" sz="quarter" idx="12"/>
          </p:nvPr>
        </p:nvSpPr>
        <p:spPr/>
        <p:txBody>
          <a:bodyPr/>
          <a:lstStyle/>
          <a:p>
            <a:fld id="{DD51B422-EAF7-4082-AB7C-FB74CDDD7839}" type="slidenum">
              <a:rPr lang="en-US" smtClean="0"/>
              <a:pPr/>
              <a:t>14</a:t>
            </a:fld>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s-IS" dirty="0" smtClean="0"/>
              <a:t>Að lokum</a:t>
            </a:r>
            <a:endParaRPr lang="en-US" dirty="0"/>
          </a:p>
        </p:txBody>
      </p:sp>
      <p:sp>
        <p:nvSpPr>
          <p:cNvPr id="3" name="Content Placeholder 2"/>
          <p:cNvSpPr>
            <a:spLocks noGrp="1"/>
          </p:cNvSpPr>
          <p:nvPr>
            <p:ph idx="1"/>
          </p:nvPr>
        </p:nvSpPr>
        <p:spPr/>
        <p:txBody>
          <a:bodyPr/>
          <a:lstStyle/>
          <a:p>
            <a:r>
              <a:rPr lang="is-IS" dirty="0" smtClean="0"/>
              <a:t>Hefjum þessa vegferð  sem allra fyrst með sameiginlegu og samstilltu átaki stjórnvalda, aðila vinnumarkaðarins, sveitarfélaga og annarra hagsmunaaðila.</a:t>
            </a:r>
            <a:endParaRPr lang="en-US" dirty="0"/>
          </a:p>
        </p:txBody>
      </p:sp>
      <p:sp>
        <p:nvSpPr>
          <p:cNvPr id="4" name="Footer Placeholder 3"/>
          <p:cNvSpPr>
            <a:spLocks noGrp="1"/>
          </p:cNvSpPr>
          <p:nvPr>
            <p:ph type="ftr" sz="quarter" idx="11"/>
          </p:nvPr>
        </p:nvSpPr>
        <p:spPr/>
        <p:txBody>
          <a:bodyPr/>
          <a:lstStyle/>
          <a:p>
            <a:r>
              <a:rPr lang="en-US" smtClean="0"/>
              <a:t>Þorvarður Hjaltason 29. júní 2011</a:t>
            </a:r>
            <a:endParaRPr lang="en-US"/>
          </a:p>
        </p:txBody>
      </p:sp>
      <p:sp>
        <p:nvSpPr>
          <p:cNvPr id="5" name="Slide Number Placeholder 4"/>
          <p:cNvSpPr>
            <a:spLocks noGrp="1"/>
          </p:cNvSpPr>
          <p:nvPr>
            <p:ph type="sldNum" sz="quarter" idx="12"/>
          </p:nvPr>
        </p:nvSpPr>
        <p:spPr/>
        <p:txBody>
          <a:bodyPr/>
          <a:lstStyle/>
          <a:p>
            <a:fld id="{DD51B422-EAF7-4082-AB7C-FB74CDDD7839}" type="slidenum">
              <a:rPr lang="en-US" smtClean="0"/>
              <a:pPr/>
              <a:t>15</a:t>
            </a:fld>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s-IS" b="1" dirty="0" smtClean="0"/>
              <a:t>Forgangsröðun framkvæmda</a:t>
            </a:r>
            <a:endParaRPr lang="en-US" b="1" dirty="0"/>
          </a:p>
        </p:txBody>
      </p:sp>
      <p:sp>
        <p:nvSpPr>
          <p:cNvPr id="3" name="Content Placeholder 2"/>
          <p:cNvSpPr>
            <a:spLocks noGrp="1"/>
          </p:cNvSpPr>
          <p:nvPr>
            <p:ph idx="1"/>
          </p:nvPr>
        </p:nvSpPr>
        <p:spPr/>
        <p:txBody>
          <a:bodyPr/>
          <a:lstStyle/>
          <a:p>
            <a:r>
              <a:rPr lang="is-IS" dirty="0" smtClean="0"/>
              <a:t>Hvað ræður forgangsröðuninni</a:t>
            </a:r>
          </a:p>
          <a:p>
            <a:pPr lvl="1"/>
            <a:r>
              <a:rPr lang="is-IS" dirty="0" smtClean="0"/>
              <a:t>Grunnþarfir </a:t>
            </a:r>
          </a:p>
          <a:p>
            <a:pPr lvl="2"/>
            <a:r>
              <a:rPr lang="is-IS" dirty="0" smtClean="0"/>
              <a:t>Lagmarkskröfur um gæði samgöngumannvirkja uppfylltar</a:t>
            </a:r>
          </a:p>
          <a:p>
            <a:pPr lvl="1"/>
            <a:r>
              <a:rPr lang="is-IS" dirty="0" smtClean="0"/>
              <a:t>Umferðarþungi</a:t>
            </a:r>
          </a:p>
          <a:p>
            <a:pPr lvl="1"/>
            <a:r>
              <a:rPr lang="is-IS" dirty="0" smtClean="0"/>
              <a:t>Umferðaröryggi</a:t>
            </a:r>
          </a:p>
          <a:p>
            <a:pPr lvl="1"/>
            <a:r>
              <a:rPr lang="is-IS" dirty="0" smtClean="0"/>
              <a:t>Byggðasjónarmið</a:t>
            </a:r>
          </a:p>
          <a:p>
            <a:pPr lvl="1"/>
            <a:r>
              <a:rPr lang="is-IS" dirty="0" smtClean="0"/>
              <a:t>Kjördæmissjónarmið</a:t>
            </a:r>
          </a:p>
          <a:p>
            <a:pPr lvl="1"/>
            <a:r>
              <a:rPr lang="is-IS" dirty="0" smtClean="0"/>
              <a:t>Heimkynni ráðherrans</a:t>
            </a:r>
          </a:p>
          <a:p>
            <a:pPr lvl="1"/>
            <a:endParaRPr lang="is-IS" dirty="0" smtClean="0"/>
          </a:p>
          <a:p>
            <a:endParaRPr lang="is-IS" dirty="0" smtClean="0"/>
          </a:p>
          <a:p>
            <a:endParaRPr lang="is-IS" dirty="0" smtClean="0"/>
          </a:p>
          <a:p>
            <a:pPr lvl="1"/>
            <a:endParaRPr lang="is-IS" dirty="0" smtClean="0"/>
          </a:p>
        </p:txBody>
      </p:sp>
      <p:sp>
        <p:nvSpPr>
          <p:cNvPr id="4" name="Slide Number Placeholder 3"/>
          <p:cNvSpPr>
            <a:spLocks noGrp="1"/>
          </p:cNvSpPr>
          <p:nvPr>
            <p:ph type="sldNum" sz="quarter" idx="12"/>
          </p:nvPr>
        </p:nvSpPr>
        <p:spPr/>
        <p:txBody>
          <a:bodyPr/>
          <a:lstStyle/>
          <a:p>
            <a:fld id="{DD51B422-EAF7-4082-AB7C-FB74CDDD7839}" type="slidenum">
              <a:rPr lang="en-US" smtClean="0"/>
              <a:pPr/>
              <a:t>2</a:t>
            </a:fld>
            <a:endParaRPr lang="en-US"/>
          </a:p>
        </p:txBody>
      </p:sp>
      <p:sp>
        <p:nvSpPr>
          <p:cNvPr id="5" name="Footer Placeholder 4"/>
          <p:cNvSpPr>
            <a:spLocks noGrp="1"/>
          </p:cNvSpPr>
          <p:nvPr>
            <p:ph type="ftr" sz="quarter" idx="11"/>
          </p:nvPr>
        </p:nvSpPr>
        <p:spPr/>
        <p:txBody>
          <a:bodyPr/>
          <a:lstStyle/>
          <a:p>
            <a:r>
              <a:rPr lang="en-US" smtClean="0"/>
              <a:t>Þorvarður Hjaltason 29. júní 2011</a:t>
            </a:r>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s-IS" sz="3600" b="1" dirty="0" smtClean="0"/>
              <a:t>Umferð um Suðurlandsveg 2000 - 2010</a:t>
            </a:r>
            <a:endParaRPr lang="en-US" sz="3600" b="1" dirty="0"/>
          </a:p>
        </p:txBody>
      </p:sp>
      <p:graphicFrame>
        <p:nvGraphicFramePr>
          <p:cNvPr id="4" name="Content Placeholder 3"/>
          <p:cNvGraphicFramePr>
            <a:graphicFrameLocks noGrp="1"/>
          </p:cNvGraphicFramePr>
          <p:nvPr>
            <p:ph idx="1"/>
          </p:nvPr>
        </p:nvGraphicFramePr>
        <p:xfrm>
          <a:off x="571472" y="3714752"/>
          <a:ext cx="7115196" cy="269716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Table 4"/>
          <p:cNvGraphicFramePr>
            <a:graphicFrameLocks noGrp="1"/>
          </p:cNvGraphicFramePr>
          <p:nvPr/>
        </p:nvGraphicFramePr>
        <p:xfrm>
          <a:off x="1500166" y="1428736"/>
          <a:ext cx="6286544" cy="2254572"/>
        </p:xfrm>
        <a:graphic>
          <a:graphicData uri="http://schemas.openxmlformats.org/drawingml/2006/table">
            <a:tbl>
              <a:tblPr/>
              <a:tblGrid>
                <a:gridCol w="1346449"/>
                <a:gridCol w="673224"/>
                <a:gridCol w="663874"/>
                <a:gridCol w="660757"/>
                <a:gridCol w="735561"/>
                <a:gridCol w="698158"/>
                <a:gridCol w="673224"/>
                <a:gridCol w="835297"/>
              </a:tblGrid>
              <a:tr h="273846">
                <a:tc>
                  <a:txBody>
                    <a:bodyPr/>
                    <a:lstStyle/>
                    <a:p>
                      <a:pPr algn="l" fontAlgn="b"/>
                      <a:r>
                        <a:rPr lang="en-US" sz="1400" b="1" i="0" u="none" strike="noStrike" dirty="0">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dirty="0">
                          <a:solidFill>
                            <a:srgbClr val="000000"/>
                          </a:solidFill>
                          <a:latin typeface="Calibri"/>
                        </a:rPr>
                        <a:t>2000</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dirty="0">
                          <a:solidFill>
                            <a:srgbClr val="000000"/>
                          </a:solidFill>
                          <a:latin typeface="Calibri"/>
                        </a:rPr>
                        <a:t>2003</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dirty="0">
                          <a:solidFill>
                            <a:srgbClr val="000000"/>
                          </a:solidFill>
                          <a:latin typeface="Calibri"/>
                        </a:rPr>
                        <a:t>2006</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dirty="0">
                          <a:solidFill>
                            <a:srgbClr val="000000"/>
                          </a:solidFill>
                          <a:latin typeface="Calibri"/>
                        </a:rPr>
                        <a:t>2007</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latin typeface="Calibri"/>
                        </a:rPr>
                        <a:t>2008</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latin typeface="Calibri"/>
                        </a:rPr>
                        <a:t>2009</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dirty="0">
                          <a:solidFill>
                            <a:srgbClr val="000000"/>
                          </a:solidFill>
                          <a:latin typeface="Calibri"/>
                        </a:rPr>
                        <a:t>2010</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3846">
                <a:tc>
                  <a:txBody>
                    <a:bodyPr/>
                    <a:lstStyle/>
                    <a:p>
                      <a:pPr algn="l" fontAlgn="b"/>
                      <a:r>
                        <a:rPr lang="en-US" sz="1400" b="1" i="0" u="none" strike="noStrike" dirty="0" err="1">
                          <a:solidFill>
                            <a:srgbClr val="000000"/>
                          </a:solidFill>
                          <a:latin typeface="Calibri"/>
                        </a:rPr>
                        <a:t>Ingólfsfjall</a:t>
                      </a:r>
                      <a:endParaRPr lang="en-US" sz="1400" b="1"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1400" b="0" i="0" u="none" strike="noStrike" dirty="0">
                          <a:solidFill>
                            <a:srgbClr val="000000"/>
                          </a:solidFill>
                          <a:latin typeface="Calibri"/>
                        </a:rPr>
                        <a:t>      4.970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1400" b="0" i="0" u="none" strike="noStrike" dirty="0">
                          <a:solidFill>
                            <a:srgbClr val="000000"/>
                          </a:solidFill>
                          <a:latin typeface="Calibri"/>
                        </a:rPr>
                        <a:t>      5.523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1400" b="0" i="0" u="none" strike="noStrike" dirty="0">
                          <a:solidFill>
                            <a:srgbClr val="000000"/>
                          </a:solidFill>
                          <a:latin typeface="Calibri"/>
                        </a:rPr>
                        <a:t>      7.049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1400" b="0" i="0" u="none" strike="noStrike" dirty="0">
                          <a:solidFill>
                            <a:srgbClr val="000000"/>
                          </a:solidFill>
                          <a:latin typeface="Calibri"/>
                        </a:rPr>
                        <a:t>        7.530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1400" b="0" i="0" u="none" strike="noStrike" dirty="0">
                          <a:solidFill>
                            <a:srgbClr val="000000"/>
                          </a:solidFill>
                          <a:latin typeface="Calibri"/>
                        </a:rPr>
                        <a:t>       6.928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1400" b="0" i="0" u="none" strike="noStrike" dirty="0">
                          <a:solidFill>
                            <a:srgbClr val="000000"/>
                          </a:solidFill>
                          <a:latin typeface="Calibri"/>
                        </a:rPr>
                        <a:t>      7.210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1400" b="0" i="0" u="none" strike="noStrike" dirty="0">
                          <a:solidFill>
                            <a:srgbClr val="000000"/>
                          </a:solidFill>
                          <a:latin typeface="Calibri"/>
                        </a:rPr>
                        <a:t>            7.126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273846">
                <a:tc>
                  <a:txBody>
                    <a:bodyPr/>
                    <a:lstStyle/>
                    <a:p>
                      <a:pPr algn="l" fontAlgn="b"/>
                      <a:r>
                        <a:rPr lang="en-US" sz="1400" b="1" i="0" u="none" strike="noStrike">
                          <a:solidFill>
                            <a:srgbClr val="000000"/>
                          </a:solidFill>
                          <a:latin typeface="Calibri"/>
                        </a:rPr>
                        <a:t>Hellisheiði</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a:solidFill>
                            <a:srgbClr val="000000"/>
                          </a:solidFill>
                          <a:latin typeface="Calibri"/>
                        </a:rPr>
                        <a:t>      4.560     </a:t>
                      </a:r>
                    </a:p>
                  </a:txBody>
                  <a:tcPr marL="0" marR="0" marT="0" marB="0" anchor="b">
                    <a:lnL>
                      <a:noFill/>
                    </a:lnL>
                    <a:lnR>
                      <a:noFill/>
                    </a:lnR>
                    <a:lnT>
                      <a:noFill/>
                    </a:lnT>
                    <a:lnB>
                      <a:noFill/>
                    </a:lnB>
                  </a:tcPr>
                </a:tc>
                <a:tc>
                  <a:txBody>
                    <a:bodyPr/>
                    <a:lstStyle/>
                    <a:p>
                      <a:pPr algn="l" fontAlgn="b"/>
                      <a:r>
                        <a:rPr lang="en-US" sz="1400" b="0" i="0" u="none" strike="noStrike">
                          <a:solidFill>
                            <a:srgbClr val="000000"/>
                          </a:solidFill>
                          <a:latin typeface="Calibri"/>
                        </a:rPr>
                        <a:t>      5.268     </a:t>
                      </a:r>
                    </a:p>
                  </a:txBody>
                  <a:tcPr marL="0" marR="0" marT="0" marB="0" anchor="b">
                    <a:lnL>
                      <a:noFill/>
                    </a:lnL>
                    <a:lnR>
                      <a:noFill/>
                    </a:lnR>
                    <a:lnT>
                      <a:noFill/>
                    </a:lnT>
                    <a:lnB>
                      <a:noFill/>
                    </a:lnB>
                  </a:tcPr>
                </a:tc>
                <a:tc>
                  <a:txBody>
                    <a:bodyPr/>
                    <a:lstStyle/>
                    <a:p>
                      <a:pPr algn="l" fontAlgn="b"/>
                      <a:r>
                        <a:rPr lang="en-US" sz="1400" b="0" i="0" u="none" strike="noStrike">
                          <a:solidFill>
                            <a:srgbClr val="000000"/>
                          </a:solidFill>
                          <a:latin typeface="Calibri"/>
                        </a:rPr>
                        <a:t>      6.553     </a:t>
                      </a:r>
                    </a:p>
                  </a:txBody>
                  <a:tcPr marL="0" marR="0" marT="0" marB="0" anchor="b">
                    <a:lnL>
                      <a:noFill/>
                    </a:lnL>
                    <a:lnR>
                      <a:noFill/>
                    </a:lnR>
                    <a:lnT>
                      <a:noFill/>
                    </a:lnT>
                    <a:lnB>
                      <a:noFill/>
                    </a:lnB>
                  </a:tcPr>
                </a:tc>
                <a:tc>
                  <a:txBody>
                    <a:bodyPr/>
                    <a:lstStyle/>
                    <a:p>
                      <a:pPr algn="l" fontAlgn="b"/>
                      <a:r>
                        <a:rPr lang="en-US" sz="1400" b="0" i="0" u="none" strike="noStrike">
                          <a:solidFill>
                            <a:srgbClr val="000000"/>
                          </a:solidFill>
                          <a:latin typeface="Calibri"/>
                        </a:rPr>
                        <a:t>        6.812     </a:t>
                      </a:r>
                    </a:p>
                  </a:txBody>
                  <a:tcPr marL="0" marR="0" marT="0" marB="0" anchor="b">
                    <a:lnL>
                      <a:noFill/>
                    </a:lnL>
                    <a:lnR>
                      <a:noFill/>
                    </a:lnR>
                    <a:lnT>
                      <a:noFill/>
                    </a:lnT>
                    <a:lnB>
                      <a:noFill/>
                    </a:lnB>
                  </a:tcPr>
                </a:tc>
                <a:tc>
                  <a:txBody>
                    <a:bodyPr/>
                    <a:lstStyle/>
                    <a:p>
                      <a:pPr algn="l" fontAlgn="b"/>
                      <a:r>
                        <a:rPr lang="en-US" sz="1400" b="0" i="0" u="none" strike="noStrike" dirty="0">
                          <a:solidFill>
                            <a:srgbClr val="000000"/>
                          </a:solidFill>
                          <a:latin typeface="Calibri"/>
                        </a:rPr>
                        <a:t>       6.462     </a:t>
                      </a:r>
                    </a:p>
                  </a:txBody>
                  <a:tcPr marL="0" marR="0" marT="0" marB="0" anchor="b">
                    <a:lnL>
                      <a:noFill/>
                    </a:lnL>
                    <a:lnR>
                      <a:noFill/>
                    </a:lnR>
                    <a:lnT>
                      <a:noFill/>
                    </a:lnT>
                    <a:lnB>
                      <a:noFill/>
                    </a:lnB>
                  </a:tcPr>
                </a:tc>
                <a:tc>
                  <a:txBody>
                    <a:bodyPr/>
                    <a:lstStyle/>
                    <a:p>
                      <a:pPr algn="l" fontAlgn="b"/>
                      <a:r>
                        <a:rPr lang="en-US" sz="1400" b="0" i="0" u="none" strike="noStrike" dirty="0">
                          <a:solidFill>
                            <a:srgbClr val="000000"/>
                          </a:solidFill>
                          <a:latin typeface="Calibri"/>
                        </a:rPr>
                        <a:t>      6.633     </a:t>
                      </a:r>
                    </a:p>
                  </a:txBody>
                  <a:tcPr marL="0" marR="0" marT="0" marB="0" anchor="b">
                    <a:lnL>
                      <a:noFill/>
                    </a:lnL>
                    <a:lnR>
                      <a:noFill/>
                    </a:lnR>
                    <a:lnT>
                      <a:noFill/>
                    </a:lnT>
                    <a:lnB>
                      <a:noFill/>
                    </a:lnB>
                  </a:tcPr>
                </a:tc>
                <a:tc>
                  <a:txBody>
                    <a:bodyPr/>
                    <a:lstStyle/>
                    <a:p>
                      <a:pPr algn="r" fontAlgn="b"/>
                      <a:r>
                        <a:rPr lang="en-US" sz="1400" b="0" i="0" u="none" strike="noStrike" dirty="0">
                          <a:solidFill>
                            <a:srgbClr val="000000"/>
                          </a:solidFill>
                          <a:latin typeface="Calibri"/>
                        </a:rPr>
                        <a:t>            6.605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r>
              <a:tr h="273846">
                <a:tc>
                  <a:txBody>
                    <a:bodyPr/>
                    <a:lstStyle/>
                    <a:p>
                      <a:pPr algn="l" fontAlgn="b"/>
                      <a:r>
                        <a:rPr lang="en-US" sz="1400" b="1" i="0" u="none" strike="noStrike">
                          <a:solidFill>
                            <a:srgbClr val="000000"/>
                          </a:solidFill>
                          <a:latin typeface="Calibri"/>
                        </a:rPr>
                        <a:t>Litla kaffistofan</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a:solidFill>
                            <a:srgbClr val="000000"/>
                          </a:solidFill>
                          <a:latin typeface="Calibri"/>
                        </a:rPr>
                        <a:t>      5.598     </a:t>
                      </a:r>
                    </a:p>
                  </a:txBody>
                  <a:tcPr marL="0" marR="0" marT="0" marB="0" anchor="b">
                    <a:lnL>
                      <a:noFill/>
                    </a:lnL>
                    <a:lnR>
                      <a:noFill/>
                    </a:lnR>
                    <a:lnT>
                      <a:noFill/>
                    </a:lnT>
                    <a:lnB>
                      <a:noFill/>
                    </a:lnB>
                  </a:tcPr>
                </a:tc>
                <a:tc>
                  <a:txBody>
                    <a:bodyPr/>
                    <a:lstStyle/>
                    <a:p>
                      <a:pPr algn="l" fontAlgn="b"/>
                      <a:r>
                        <a:rPr lang="en-US" sz="1400" b="0" i="0" u="none" strike="noStrike">
                          <a:solidFill>
                            <a:srgbClr val="000000"/>
                          </a:solidFill>
                          <a:latin typeface="Calibri"/>
                        </a:rPr>
                        <a:t>      6.246     </a:t>
                      </a:r>
                    </a:p>
                  </a:txBody>
                  <a:tcPr marL="0" marR="0" marT="0" marB="0" anchor="b">
                    <a:lnL>
                      <a:noFill/>
                    </a:lnL>
                    <a:lnR>
                      <a:noFill/>
                    </a:lnR>
                    <a:lnT>
                      <a:noFill/>
                    </a:lnT>
                    <a:lnB>
                      <a:noFill/>
                    </a:lnB>
                  </a:tcPr>
                </a:tc>
                <a:tc>
                  <a:txBody>
                    <a:bodyPr/>
                    <a:lstStyle/>
                    <a:p>
                      <a:pPr algn="l" fontAlgn="b"/>
                      <a:r>
                        <a:rPr lang="en-US" sz="1400" b="0" i="0" u="none" strike="noStrike">
                          <a:solidFill>
                            <a:srgbClr val="000000"/>
                          </a:solidFill>
                          <a:latin typeface="Calibri"/>
                        </a:rPr>
                        <a:t>      8.207     </a:t>
                      </a:r>
                    </a:p>
                  </a:txBody>
                  <a:tcPr marL="0" marR="0" marT="0" marB="0" anchor="b">
                    <a:lnL>
                      <a:noFill/>
                    </a:lnL>
                    <a:lnR>
                      <a:noFill/>
                    </a:lnR>
                    <a:lnT>
                      <a:noFill/>
                    </a:lnT>
                    <a:lnB>
                      <a:noFill/>
                    </a:lnB>
                  </a:tcPr>
                </a:tc>
                <a:tc>
                  <a:txBody>
                    <a:bodyPr/>
                    <a:lstStyle/>
                    <a:p>
                      <a:pPr algn="l" fontAlgn="b"/>
                      <a:r>
                        <a:rPr lang="en-US" sz="1400" b="0" i="0" u="none" strike="noStrike">
                          <a:solidFill>
                            <a:srgbClr val="000000"/>
                          </a:solidFill>
                          <a:latin typeface="Calibri"/>
                        </a:rPr>
                        <a:t>        9.017     </a:t>
                      </a:r>
                    </a:p>
                  </a:txBody>
                  <a:tcPr marL="0" marR="0" marT="0" marB="0" anchor="b">
                    <a:lnL>
                      <a:noFill/>
                    </a:lnL>
                    <a:lnR>
                      <a:noFill/>
                    </a:lnR>
                    <a:lnT>
                      <a:noFill/>
                    </a:lnT>
                    <a:lnB>
                      <a:noFill/>
                    </a:lnB>
                  </a:tcPr>
                </a:tc>
                <a:tc>
                  <a:txBody>
                    <a:bodyPr/>
                    <a:lstStyle/>
                    <a:p>
                      <a:pPr algn="l" fontAlgn="b"/>
                      <a:r>
                        <a:rPr lang="en-US" sz="1400" b="0" i="0" u="none" strike="noStrike">
                          <a:solidFill>
                            <a:srgbClr val="000000"/>
                          </a:solidFill>
                          <a:latin typeface="Calibri"/>
                        </a:rPr>
                        <a:t>       8.105     </a:t>
                      </a:r>
                    </a:p>
                  </a:txBody>
                  <a:tcPr marL="0" marR="0" marT="0" marB="0" anchor="b">
                    <a:lnL>
                      <a:noFill/>
                    </a:lnL>
                    <a:lnR>
                      <a:noFill/>
                    </a:lnR>
                    <a:lnT>
                      <a:noFill/>
                    </a:lnT>
                    <a:lnB>
                      <a:noFill/>
                    </a:lnB>
                  </a:tcPr>
                </a:tc>
                <a:tc>
                  <a:txBody>
                    <a:bodyPr/>
                    <a:lstStyle/>
                    <a:p>
                      <a:pPr algn="l" fontAlgn="b"/>
                      <a:r>
                        <a:rPr lang="en-US" sz="1400" b="0" i="0" u="none" strike="noStrike" dirty="0">
                          <a:solidFill>
                            <a:srgbClr val="000000"/>
                          </a:solidFill>
                          <a:latin typeface="Calibri"/>
                        </a:rPr>
                        <a:t>      7.886     </a:t>
                      </a:r>
                    </a:p>
                  </a:txBody>
                  <a:tcPr marL="0" marR="0" marT="0" marB="0" anchor="b">
                    <a:lnL>
                      <a:noFill/>
                    </a:lnL>
                    <a:lnR>
                      <a:noFill/>
                    </a:lnR>
                    <a:lnT>
                      <a:noFill/>
                    </a:lnT>
                    <a:lnB>
                      <a:noFill/>
                    </a:lnB>
                  </a:tcPr>
                </a:tc>
                <a:tc>
                  <a:txBody>
                    <a:bodyPr/>
                    <a:lstStyle/>
                    <a:p>
                      <a:pPr algn="r" fontAlgn="b"/>
                      <a:r>
                        <a:rPr lang="en-US" sz="1400" b="0" i="0" u="none" strike="noStrike" dirty="0">
                          <a:solidFill>
                            <a:srgbClr val="000000"/>
                          </a:solidFill>
                          <a:latin typeface="Calibri"/>
                        </a:rPr>
                        <a:t>            7.871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r>
              <a:tr h="273846">
                <a:tc>
                  <a:txBody>
                    <a:bodyPr/>
                    <a:lstStyle/>
                    <a:p>
                      <a:pPr algn="l" fontAlgn="b"/>
                      <a:r>
                        <a:rPr lang="en-US" sz="1400" b="1" i="0" u="none" strike="noStrike">
                          <a:solidFill>
                            <a:srgbClr val="000000"/>
                          </a:solidFill>
                          <a:latin typeface="Calibri"/>
                        </a:rPr>
                        <a:t>Geitháls</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a:solidFill>
                            <a:srgbClr val="000000"/>
                          </a:solidFill>
                          <a:latin typeface="Calibri"/>
                        </a:rPr>
                        <a:t>      5.898     </a:t>
                      </a:r>
                    </a:p>
                  </a:txBody>
                  <a:tcPr marL="0" marR="0" marT="0" marB="0" anchor="b">
                    <a:lnL>
                      <a:noFill/>
                    </a:lnL>
                    <a:lnR>
                      <a:noFill/>
                    </a:lnR>
                    <a:lnT>
                      <a:noFill/>
                    </a:lnT>
                    <a:lnB>
                      <a:noFill/>
                    </a:lnB>
                  </a:tcPr>
                </a:tc>
                <a:tc>
                  <a:txBody>
                    <a:bodyPr/>
                    <a:lstStyle/>
                    <a:p>
                      <a:pPr algn="l" fontAlgn="b"/>
                      <a:r>
                        <a:rPr lang="en-US" sz="1400" b="0" i="0" u="none" strike="noStrike">
                          <a:solidFill>
                            <a:srgbClr val="000000"/>
                          </a:solidFill>
                          <a:latin typeface="Calibri"/>
                        </a:rPr>
                        <a:t>      6.581     </a:t>
                      </a:r>
                    </a:p>
                  </a:txBody>
                  <a:tcPr marL="0" marR="0" marT="0" marB="0" anchor="b">
                    <a:lnL>
                      <a:noFill/>
                    </a:lnL>
                    <a:lnR>
                      <a:noFill/>
                    </a:lnR>
                    <a:lnT>
                      <a:noFill/>
                    </a:lnT>
                    <a:lnB>
                      <a:noFill/>
                    </a:lnB>
                  </a:tcPr>
                </a:tc>
                <a:tc>
                  <a:txBody>
                    <a:bodyPr/>
                    <a:lstStyle/>
                    <a:p>
                      <a:pPr algn="l" fontAlgn="b"/>
                      <a:r>
                        <a:rPr lang="en-US" sz="1400" b="0" i="0" u="none" strike="noStrike">
                          <a:solidFill>
                            <a:srgbClr val="000000"/>
                          </a:solidFill>
                          <a:latin typeface="Calibri"/>
                        </a:rPr>
                        <a:t>      8.742     </a:t>
                      </a:r>
                    </a:p>
                  </a:txBody>
                  <a:tcPr marL="0" marR="0" marT="0" marB="0" anchor="b">
                    <a:lnL>
                      <a:noFill/>
                    </a:lnL>
                    <a:lnR>
                      <a:noFill/>
                    </a:lnR>
                    <a:lnT>
                      <a:noFill/>
                    </a:lnT>
                    <a:lnB>
                      <a:noFill/>
                    </a:lnB>
                  </a:tcPr>
                </a:tc>
                <a:tc>
                  <a:txBody>
                    <a:bodyPr/>
                    <a:lstStyle/>
                    <a:p>
                      <a:pPr algn="l" fontAlgn="b"/>
                      <a:r>
                        <a:rPr lang="en-US" sz="1400" b="0" i="0" u="none" strike="noStrike">
                          <a:solidFill>
                            <a:srgbClr val="000000"/>
                          </a:solidFill>
                          <a:latin typeface="Calibri"/>
                        </a:rPr>
                        <a:t>      10.107     </a:t>
                      </a:r>
                    </a:p>
                  </a:txBody>
                  <a:tcPr marL="0" marR="0" marT="0" marB="0" anchor="b">
                    <a:lnL>
                      <a:noFill/>
                    </a:lnL>
                    <a:lnR>
                      <a:noFill/>
                    </a:lnR>
                    <a:lnT>
                      <a:noFill/>
                    </a:lnT>
                    <a:lnB>
                      <a:noFill/>
                    </a:lnB>
                  </a:tcPr>
                </a:tc>
                <a:tc>
                  <a:txBody>
                    <a:bodyPr/>
                    <a:lstStyle/>
                    <a:p>
                      <a:pPr algn="l" fontAlgn="b"/>
                      <a:r>
                        <a:rPr lang="en-US" sz="1400" b="0" i="0" u="none" strike="noStrike">
                          <a:solidFill>
                            <a:srgbClr val="000000"/>
                          </a:solidFill>
                          <a:latin typeface="Calibri"/>
                        </a:rPr>
                        <a:t>       9.905     </a:t>
                      </a:r>
                    </a:p>
                  </a:txBody>
                  <a:tcPr marL="0" marR="0" marT="0" marB="0" anchor="b">
                    <a:lnL>
                      <a:noFill/>
                    </a:lnL>
                    <a:lnR>
                      <a:noFill/>
                    </a:lnR>
                    <a:lnT>
                      <a:noFill/>
                    </a:lnT>
                    <a:lnB>
                      <a:noFill/>
                    </a:lnB>
                  </a:tcPr>
                </a:tc>
                <a:tc>
                  <a:txBody>
                    <a:bodyPr/>
                    <a:lstStyle/>
                    <a:p>
                      <a:pPr algn="l" fontAlgn="b"/>
                      <a:r>
                        <a:rPr lang="en-US" sz="1400" b="0" i="0" u="none" strike="noStrike">
                          <a:solidFill>
                            <a:srgbClr val="000000"/>
                          </a:solidFill>
                          <a:latin typeface="Calibri"/>
                        </a:rPr>
                        <a:t>      9.344     </a:t>
                      </a:r>
                    </a:p>
                  </a:txBody>
                  <a:tcPr marL="0" marR="0" marT="0" marB="0" anchor="b">
                    <a:lnL>
                      <a:noFill/>
                    </a:lnL>
                    <a:lnR>
                      <a:noFill/>
                    </a:lnR>
                    <a:lnT>
                      <a:noFill/>
                    </a:lnT>
                    <a:lnB>
                      <a:noFill/>
                    </a:lnB>
                  </a:tcPr>
                </a:tc>
                <a:tc>
                  <a:txBody>
                    <a:bodyPr/>
                    <a:lstStyle/>
                    <a:p>
                      <a:pPr algn="r" fontAlgn="b"/>
                      <a:r>
                        <a:rPr lang="en-US" sz="1400" b="0" i="0" u="none" strike="noStrike" dirty="0">
                          <a:solidFill>
                            <a:srgbClr val="000000"/>
                          </a:solidFill>
                          <a:latin typeface="Calibri"/>
                        </a:rPr>
                        <a:t>            8.923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r>
              <a:tr h="273846">
                <a:tc>
                  <a:txBody>
                    <a:bodyPr/>
                    <a:lstStyle/>
                    <a:p>
                      <a:pPr algn="l" fontAlgn="b"/>
                      <a:r>
                        <a:rPr lang="en-US" sz="1400" b="1"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400" b="1" i="0" u="none" strike="noStrike">
                          <a:solidFill>
                            <a:srgbClr val="000000"/>
                          </a:solidFill>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400" b="1" i="0" u="none" strike="noStrike">
                          <a:solidFill>
                            <a:srgbClr val="000000"/>
                          </a:solidFill>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400" b="1" i="0" u="none" strike="noStrike" dirty="0">
                          <a:solidFill>
                            <a:srgbClr val="000000"/>
                          </a:solidFill>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400" b="1" i="0" u="none" strike="noStrike">
                          <a:solidFill>
                            <a:srgbClr val="000000"/>
                          </a:solidFill>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400" b="1" i="0" u="none" strike="noStrike">
                          <a:solidFill>
                            <a:srgbClr val="000000"/>
                          </a:solidFill>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400" b="1" i="0" u="none" strike="noStrike">
                          <a:solidFill>
                            <a:srgbClr val="000000"/>
                          </a:solidFill>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400" b="1" i="0" u="none" strike="noStrike" dirty="0">
                          <a:solidFill>
                            <a:srgbClr val="000000"/>
                          </a:solidFill>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bl>
          </a:graphicData>
        </a:graphic>
      </p:graphicFrame>
      <p:sp>
        <p:nvSpPr>
          <p:cNvPr id="6" name="Slide Number Placeholder 5"/>
          <p:cNvSpPr>
            <a:spLocks noGrp="1"/>
          </p:cNvSpPr>
          <p:nvPr>
            <p:ph type="sldNum" sz="quarter" idx="12"/>
          </p:nvPr>
        </p:nvSpPr>
        <p:spPr/>
        <p:txBody>
          <a:bodyPr/>
          <a:lstStyle/>
          <a:p>
            <a:fld id="{DD51B422-EAF7-4082-AB7C-FB74CDDD7839}" type="slidenum">
              <a:rPr lang="en-US" smtClean="0"/>
              <a:pPr/>
              <a:t>3</a:t>
            </a:fld>
            <a:endParaRPr lang="en-US"/>
          </a:p>
        </p:txBody>
      </p:sp>
      <p:sp>
        <p:nvSpPr>
          <p:cNvPr id="7" name="Footer Placeholder 6"/>
          <p:cNvSpPr>
            <a:spLocks noGrp="1"/>
          </p:cNvSpPr>
          <p:nvPr>
            <p:ph type="ftr" sz="quarter" idx="11"/>
          </p:nvPr>
        </p:nvSpPr>
        <p:spPr/>
        <p:txBody>
          <a:bodyPr/>
          <a:lstStyle/>
          <a:p>
            <a:r>
              <a:rPr lang="en-US" smtClean="0"/>
              <a:t>Þorvarður Hjaltason 29. júní 2011</a:t>
            </a:r>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s-IS" b="1" dirty="0" smtClean="0"/>
              <a:t>Breytingar á umferð á Suðurlandsvegi</a:t>
            </a:r>
            <a:endParaRPr lang="en-US" b="1" dirty="0"/>
          </a:p>
        </p:txBody>
      </p:sp>
      <p:sp>
        <p:nvSpPr>
          <p:cNvPr id="3" name="Content Placeholder 2"/>
          <p:cNvSpPr>
            <a:spLocks noGrp="1"/>
          </p:cNvSpPr>
          <p:nvPr>
            <p:ph idx="1"/>
          </p:nvPr>
        </p:nvSpPr>
        <p:spPr/>
        <p:txBody>
          <a:bodyPr>
            <a:normAutofit fontScale="77500" lnSpcReduction="20000"/>
          </a:bodyPr>
          <a:lstStyle/>
          <a:p>
            <a:r>
              <a:rPr lang="is-IS" dirty="0" smtClean="0"/>
              <a:t>Aukning umferðar sl. 10 ár  er 45% þrátt fyrir umtalsverð áhrif kreppunnar sl. 2 ár.  Umferðin mun meira en tvöfaldast á næstu 20 árum með sama áframhaldi. </a:t>
            </a:r>
            <a:endParaRPr lang="is-IS" b="1" dirty="0" smtClean="0"/>
          </a:p>
          <a:p>
            <a:r>
              <a:rPr lang="is-IS" dirty="0" smtClean="0"/>
              <a:t>Mun meiri þungaflutningar en áður.</a:t>
            </a:r>
          </a:p>
          <a:p>
            <a:r>
              <a:rPr lang="is-IS" dirty="0" smtClean="0"/>
              <a:t>Tilkoma Landeyjahafnar mun leiða til meiri umferðar um veginn.</a:t>
            </a:r>
          </a:p>
          <a:p>
            <a:r>
              <a:rPr lang="is-IS" dirty="0" smtClean="0"/>
              <a:t>Fjölgun erlendra ferðamanna leiðir til aukinnar umferðar.  Spáð er verulegri fjölgun á næstu árum.  Þeir ferðast mun meira á bílaleigubílum en áður.</a:t>
            </a:r>
          </a:p>
          <a:p>
            <a:r>
              <a:rPr lang="is-IS" b="1" dirty="0" smtClean="0"/>
              <a:t>Umferð um Suðurlandsveg kallar því á framkvæmdir.</a:t>
            </a:r>
          </a:p>
          <a:p>
            <a:r>
              <a:rPr lang="is-IS" b="1" dirty="0" smtClean="0"/>
              <a:t>Taka verður tillit til langtímasjónarmiða við uppbyggingu vegakerfisins.</a:t>
            </a:r>
          </a:p>
          <a:p>
            <a:endParaRPr lang="is-IS" dirty="0" smtClean="0"/>
          </a:p>
          <a:p>
            <a:endParaRPr lang="is-IS" dirty="0" smtClean="0"/>
          </a:p>
          <a:p>
            <a:endParaRPr lang="en-US" dirty="0"/>
          </a:p>
        </p:txBody>
      </p:sp>
      <p:sp>
        <p:nvSpPr>
          <p:cNvPr id="4" name="Slide Number Placeholder 3"/>
          <p:cNvSpPr>
            <a:spLocks noGrp="1"/>
          </p:cNvSpPr>
          <p:nvPr>
            <p:ph type="sldNum" sz="quarter" idx="12"/>
          </p:nvPr>
        </p:nvSpPr>
        <p:spPr/>
        <p:txBody>
          <a:bodyPr/>
          <a:lstStyle/>
          <a:p>
            <a:fld id="{DD51B422-EAF7-4082-AB7C-FB74CDDD7839}" type="slidenum">
              <a:rPr lang="en-US" smtClean="0"/>
              <a:pPr/>
              <a:t>4</a:t>
            </a:fld>
            <a:endParaRPr lang="en-US"/>
          </a:p>
        </p:txBody>
      </p:sp>
      <p:sp>
        <p:nvSpPr>
          <p:cNvPr id="5" name="Footer Placeholder 4"/>
          <p:cNvSpPr>
            <a:spLocks noGrp="1"/>
          </p:cNvSpPr>
          <p:nvPr>
            <p:ph type="ftr" sz="quarter" idx="11"/>
          </p:nvPr>
        </p:nvSpPr>
        <p:spPr/>
        <p:txBody>
          <a:bodyPr/>
          <a:lstStyle/>
          <a:p>
            <a:r>
              <a:rPr lang="en-US" smtClean="0"/>
              <a:t>Þorvarður Hjaltason 29. júní 2011</a:t>
            </a:r>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s-IS" sz="3200" b="1" dirty="0" smtClean="0"/>
              <a:t>Slys og óhöpp á Suðurlandsvegi 2002 - 2010</a:t>
            </a:r>
            <a:endParaRPr lang="en-US" sz="3200" b="1" dirty="0"/>
          </a:p>
        </p:txBody>
      </p:sp>
      <p:graphicFrame>
        <p:nvGraphicFramePr>
          <p:cNvPr id="4" name="Content Placeholder 3"/>
          <p:cNvGraphicFramePr>
            <a:graphicFrameLocks noGrp="1"/>
          </p:cNvGraphicFramePr>
          <p:nvPr>
            <p:ph idx="1"/>
          </p:nvPr>
        </p:nvGraphicFramePr>
        <p:xfrm>
          <a:off x="928662" y="3929066"/>
          <a:ext cx="7286676" cy="212565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Table 5"/>
          <p:cNvGraphicFramePr>
            <a:graphicFrameLocks noGrp="1"/>
          </p:cNvGraphicFramePr>
          <p:nvPr/>
        </p:nvGraphicFramePr>
        <p:xfrm>
          <a:off x="928661" y="1571612"/>
          <a:ext cx="7286675" cy="2071702"/>
        </p:xfrm>
        <a:graphic>
          <a:graphicData uri="http://schemas.openxmlformats.org/drawingml/2006/table">
            <a:tbl>
              <a:tblPr/>
              <a:tblGrid>
                <a:gridCol w="1003305"/>
                <a:gridCol w="628337"/>
                <a:gridCol w="628337"/>
                <a:gridCol w="628337"/>
                <a:gridCol w="628337"/>
                <a:gridCol w="628337"/>
                <a:gridCol w="628337"/>
                <a:gridCol w="628337"/>
                <a:gridCol w="628337"/>
                <a:gridCol w="628337"/>
                <a:gridCol w="628337"/>
              </a:tblGrid>
              <a:tr h="275492">
                <a:tc>
                  <a:txBody>
                    <a:bodyPr/>
                    <a:lstStyle/>
                    <a:p>
                      <a:pPr algn="l" fontAlgn="b"/>
                      <a:r>
                        <a:rPr lang="en-US" sz="1000" b="1" i="0" u="none" strike="noStrike" dirty="0">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dirty="0">
                          <a:solidFill>
                            <a:srgbClr val="000000"/>
                          </a:solidFill>
                          <a:latin typeface="Calibri"/>
                        </a:rPr>
                        <a:t>2002</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dirty="0">
                          <a:solidFill>
                            <a:srgbClr val="000000"/>
                          </a:solidFill>
                          <a:latin typeface="Calibri"/>
                        </a:rPr>
                        <a:t>2003</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dirty="0">
                          <a:solidFill>
                            <a:srgbClr val="000000"/>
                          </a:solidFill>
                          <a:latin typeface="Calibri"/>
                        </a:rPr>
                        <a:t>2004</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dirty="0">
                          <a:solidFill>
                            <a:srgbClr val="000000"/>
                          </a:solidFill>
                          <a:latin typeface="Calibri"/>
                        </a:rPr>
                        <a:t>2005</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dirty="0">
                          <a:solidFill>
                            <a:srgbClr val="000000"/>
                          </a:solidFill>
                          <a:latin typeface="Calibri"/>
                        </a:rPr>
                        <a:t>2006</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dirty="0">
                          <a:solidFill>
                            <a:srgbClr val="000000"/>
                          </a:solidFill>
                          <a:latin typeface="Calibri"/>
                        </a:rPr>
                        <a:t>2007</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dirty="0">
                          <a:solidFill>
                            <a:srgbClr val="000000"/>
                          </a:solidFill>
                          <a:latin typeface="Calibri"/>
                        </a:rPr>
                        <a:t>2008</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dirty="0">
                          <a:solidFill>
                            <a:srgbClr val="000000"/>
                          </a:solidFill>
                          <a:latin typeface="Calibri"/>
                        </a:rPr>
                        <a:t>2009</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dirty="0">
                          <a:solidFill>
                            <a:srgbClr val="000000"/>
                          </a:solidFill>
                          <a:latin typeface="Calibri"/>
                        </a:rPr>
                        <a:t>2010</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dirty="0" err="1">
                          <a:solidFill>
                            <a:srgbClr val="000000"/>
                          </a:solidFill>
                          <a:latin typeface="Calibri"/>
                        </a:rPr>
                        <a:t>Samtals</a:t>
                      </a:r>
                      <a:endParaRPr lang="en-US" sz="1200" b="1"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5492">
                <a:tc>
                  <a:txBody>
                    <a:bodyPr/>
                    <a:lstStyle/>
                    <a:p>
                      <a:pPr algn="l" fontAlgn="b"/>
                      <a:r>
                        <a:rPr lang="en-US" sz="1200" b="1" i="0" u="none" strike="noStrike" dirty="0" err="1">
                          <a:solidFill>
                            <a:srgbClr val="000000"/>
                          </a:solidFill>
                          <a:latin typeface="Calibri"/>
                        </a:rPr>
                        <a:t>Banaslys</a:t>
                      </a:r>
                      <a:endParaRPr lang="en-US" sz="1200" b="1"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1200" b="1" i="0" u="none" strike="noStrike" dirty="0">
                          <a:solidFill>
                            <a:srgbClr val="000000"/>
                          </a:solidFill>
                          <a:latin typeface="Calibri"/>
                        </a:rPr>
                        <a:t>2</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200" b="1" i="0" u="none" strike="noStrike" dirty="0">
                          <a:solidFill>
                            <a:srgbClr val="000000"/>
                          </a:solidFill>
                          <a:latin typeface="Calibri"/>
                        </a:rPr>
                        <a:t>1</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200" b="1" i="0" u="none" strike="noStrike" dirty="0">
                          <a:solidFill>
                            <a:srgbClr val="000000"/>
                          </a:solidFill>
                          <a:latin typeface="Calibri"/>
                        </a:rPr>
                        <a:t>1</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200" b="1" i="0" u="none" strike="noStrike" dirty="0">
                          <a:solidFill>
                            <a:srgbClr val="000000"/>
                          </a:solidFill>
                          <a:latin typeface="Calibri"/>
                        </a:rPr>
                        <a:t>1</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200" b="1" i="0" u="none" strike="noStrike" dirty="0">
                          <a:solidFill>
                            <a:srgbClr val="000000"/>
                          </a:solidFill>
                          <a:latin typeface="Calibri"/>
                        </a:rPr>
                        <a:t>1</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200" b="1" i="0" u="none" strike="noStrike" dirty="0">
                          <a:solidFill>
                            <a:srgbClr val="000000"/>
                          </a:solidFill>
                          <a:latin typeface="Calibri"/>
                        </a:rPr>
                        <a:t>4</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200" b="1" i="0" u="none" strike="noStrike" dirty="0">
                          <a:solidFill>
                            <a:srgbClr val="000000"/>
                          </a:solidFill>
                          <a:latin typeface="Calibri"/>
                        </a:rPr>
                        <a:t>2</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200" b="1" i="0" u="none" strike="noStrike" dirty="0">
                          <a:solidFill>
                            <a:srgbClr val="000000"/>
                          </a:solidFill>
                          <a:latin typeface="Calibri"/>
                        </a:rPr>
                        <a:t>0</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200" b="1" i="0" u="none" strike="noStrike" dirty="0">
                          <a:solidFill>
                            <a:srgbClr val="000000"/>
                          </a:solidFill>
                          <a:latin typeface="Calibri"/>
                        </a:rPr>
                        <a:t>0</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1200" b="1" i="0" u="none" strike="noStrike" dirty="0">
                          <a:solidFill>
                            <a:srgbClr val="000000"/>
                          </a:solidFill>
                          <a:latin typeface="Calibri"/>
                        </a:rPr>
                        <a:t>12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484867">
                <a:tc>
                  <a:txBody>
                    <a:bodyPr/>
                    <a:lstStyle/>
                    <a:p>
                      <a:pPr algn="l" fontAlgn="b"/>
                      <a:r>
                        <a:rPr lang="en-US" sz="1200" b="1" i="0" u="none" strike="noStrike" dirty="0" err="1" smtClean="0">
                          <a:solidFill>
                            <a:srgbClr val="000000"/>
                          </a:solidFill>
                          <a:latin typeface="Calibri"/>
                        </a:rPr>
                        <a:t>Alvarleg</a:t>
                      </a:r>
                      <a:r>
                        <a:rPr lang="en-US" sz="1200" b="1" i="0" u="none" strike="noStrike" dirty="0" smtClean="0">
                          <a:solidFill>
                            <a:srgbClr val="000000"/>
                          </a:solidFill>
                          <a:latin typeface="Calibri"/>
                        </a:rPr>
                        <a:t> </a:t>
                      </a:r>
                      <a:r>
                        <a:rPr lang="en-US" sz="1200" b="1" i="0" u="none" strike="noStrike" dirty="0" err="1">
                          <a:solidFill>
                            <a:srgbClr val="000000"/>
                          </a:solidFill>
                          <a:latin typeface="Calibri"/>
                        </a:rPr>
                        <a:t>slys</a:t>
                      </a:r>
                      <a:endParaRPr lang="en-US" sz="1200" b="1"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200" b="1" i="0" u="none" strike="noStrike" dirty="0">
                          <a:solidFill>
                            <a:srgbClr val="000000"/>
                          </a:solidFill>
                          <a:latin typeface="Calibri"/>
                        </a:rPr>
                        <a:t>7</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200" b="1" i="0" u="none" strike="noStrike" dirty="0">
                          <a:solidFill>
                            <a:srgbClr val="000000"/>
                          </a:solidFill>
                          <a:latin typeface="Calibri"/>
                        </a:rPr>
                        <a:t>4</a:t>
                      </a:r>
                    </a:p>
                  </a:txBody>
                  <a:tcPr marL="0" marR="0" marT="0" marB="0" anchor="b">
                    <a:lnL>
                      <a:noFill/>
                    </a:lnL>
                    <a:lnR>
                      <a:noFill/>
                    </a:lnR>
                    <a:lnT>
                      <a:noFill/>
                    </a:lnT>
                    <a:lnB>
                      <a:noFill/>
                    </a:lnB>
                  </a:tcPr>
                </a:tc>
                <a:tc>
                  <a:txBody>
                    <a:bodyPr/>
                    <a:lstStyle/>
                    <a:p>
                      <a:pPr algn="ctr" fontAlgn="b"/>
                      <a:r>
                        <a:rPr lang="en-US" sz="1200" b="1" i="0" u="none" strike="noStrike" dirty="0">
                          <a:solidFill>
                            <a:srgbClr val="000000"/>
                          </a:solidFill>
                          <a:latin typeface="Calibri"/>
                        </a:rPr>
                        <a:t>6</a:t>
                      </a:r>
                    </a:p>
                  </a:txBody>
                  <a:tcPr marL="0" marR="0" marT="0" marB="0" anchor="b">
                    <a:lnL>
                      <a:noFill/>
                    </a:lnL>
                    <a:lnR>
                      <a:noFill/>
                    </a:lnR>
                    <a:lnT>
                      <a:noFill/>
                    </a:lnT>
                    <a:lnB>
                      <a:noFill/>
                    </a:lnB>
                  </a:tcPr>
                </a:tc>
                <a:tc>
                  <a:txBody>
                    <a:bodyPr/>
                    <a:lstStyle/>
                    <a:p>
                      <a:pPr algn="ctr" fontAlgn="b"/>
                      <a:r>
                        <a:rPr lang="en-US" sz="1200" b="1" i="0" u="none" strike="noStrike" dirty="0">
                          <a:solidFill>
                            <a:srgbClr val="000000"/>
                          </a:solidFill>
                          <a:latin typeface="Calibri"/>
                        </a:rPr>
                        <a:t>4</a:t>
                      </a:r>
                    </a:p>
                  </a:txBody>
                  <a:tcPr marL="0" marR="0" marT="0" marB="0" anchor="b">
                    <a:lnL>
                      <a:noFill/>
                    </a:lnL>
                    <a:lnR>
                      <a:noFill/>
                    </a:lnR>
                    <a:lnT>
                      <a:noFill/>
                    </a:lnT>
                    <a:lnB>
                      <a:noFill/>
                    </a:lnB>
                  </a:tcPr>
                </a:tc>
                <a:tc>
                  <a:txBody>
                    <a:bodyPr/>
                    <a:lstStyle/>
                    <a:p>
                      <a:pPr algn="ctr" fontAlgn="b"/>
                      <a:r>
                        <a:rPr lang="en-US" sz="1200" b="1" i="0" u="none" strike="noStrike" dirty="0">
                          <a:solidFill>
                            <a:srgbClr val="000000"/>
                          </a:solidFill>
                          <a:latin typeface="Calibri"/>
                        </a:rPr>
                        <a:t>3</a:t>
                      </a:r>
                    </a:p>
                  </a:txBody>
                  <a:tcPr marL="0" marR="0" marT="0" marB="0" anchor="b">
                    <a:lnL>
                      <a:noFill/>
                    </a:lnL>
                    <a:lnR>
                      <a:noFill/>
                    </a:lnR>
                    <a:lnT>
                      <a:noFill/>
                    </a:lnT>
                    <a:lnB>
                      <a:noFill/>
                    </a:lnB>
                  </a:tcPr>
                </a:tc>
                <a:tc>
                  <a:txBody>
                    <a:bodyPr/>
                    <a:lstStyle/>
                    <a:p>
                      <a:pPr algn="ctr" fontAlgn="b"/>
                      <a:r>
                        <a:rPr lang="en-US" sz="1200" b="1" i="0" u="none" strike="noStrike" dirty="0">
                          <a:solidFill>
                            <a:srgbClr val="000000"/>
                          </a:solidFill>
                          <a:latin typeface="Calibri"/>
                        </a:rPr>
                        <a:t>2</a:t>
                      </a:r>
                    </a:p>
                  </a:txBody>
                  <a:tcPr marL="0" marR="0" marT="0" marB="0" anchor="b">
                    <a:lnL>
                      <a:noFill/>
                    </a:lnL>
                    <a:lnR>
                      <a:noFill/>
                    </a:lnR>
                    <a:lnT>
                      <a:noFill/>
                    </a:lnT>
                    <a:lnB>
                      <a:noFill/>
                    </a:lnB>
                  </a:tcPr>
                </a:tc>
                <a:tc>
                  <a:txBody>
                    <a:bodyPr/>
                    <a:lstStyle/>
                    <a:p>
                      <a:pPr algn="ctr" fontAlgn="b"/>
                      <a:r>
                        <a:rPr lang="en-US" sz="1200" b="1" i="0" u="none" strike="noStrike" dirty="0">
                          <a:solidFill>
                            <a:srgbClr val="000000"/>
                          </a:solidFill>
                          <a:latin typeface="Calibri"/>
                        </a:rPr>
                        <a:t>2</a:t>
                      </a:r>
                    </a:p>
                  </a:txBody>
                  <a:tcPr marL="0" marR="0" marT="0" marB="0" anchor="b">
                    <a:lnL>
                      <a:noFill/>
                    </a:lnL>
                    <a:lnR>
                      <a:noFill/>
                    </a:lnR>
                    <a:lnT>
                      <a:noFill/>
                    </a:lnT>
                    <a:lnB>
                      <a:noFill/>
                    </a:lnB>
                  </a:tcPr>
                </a:tc>
                <a:tc>
                  <a:txBody>
                    <a:bodyPr/>
                    <a:lstStyle/>
                    <a:p>
                      <a:pPr algn="ctr" fontAlgn="b"/>
                      <a:r>
                        <a:rPr lang="en-US" sz="1200" b="1" i="0" u="none" strike="noStrike" dirty="0">
                          <a:solidFill>
                            <a:srgbClr val="000000"/>
                          </a:solidFill>
                          <a:latin typeface="Calibri"/>
                        </a:rPr>
                        <a:t>5</a:t>
                      </a:r>
                    </a:p>
                  </a:txBody>
                  <a:tcPr marL="0" marR="0" marT="0" marB="0" anchor="b">
                    <a:lnL>
                      <a:noFill/>
                    </a:lnL>
                    <a:lnR>
                      <a:noFill/>
                    </a:lnR>
                    <a:lnT>
                      <a:noFill/>
                    </a:lnT>
                    <a:lnB>
                      <a:noFill/>
                    </a:lnB>
                  </a:tcPr>
                </a:tc>
                <a:tc>
                  <a:txBody>
                    <a:bodyPr/>
                    <a:lstStyle/>
                    <a:p>
                      <a:pPr algn="ctr" fontAlgn="b"/>
                      <a:r>
                        <a:rPr lang="en-US" sz="1200" b="1" i="0" u="none" strike="noStrike" dirty="0">
                          <a:solidFill>
                            <a:srgbClr val="000000"/>
                          </a:solidFill>
                          <a:latin typeface="Calibri"/>
                        </a:rPr>
                        <a:t>2</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200" b="1" i="0" u="none" strike="noStrike">
                          <a:solidFill>
                            <a:srgbClr val="000000"/>
                          </a:solidFill>
                          <a:latin typeface="Calibri"/>
                        </a:rPr>
                        <a:t>35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484867">
                <a:tc>
                  <a:txBody>
                    <a:bodyPr/>
                    <a:lstStyle/>
                    <a:p>
                      <a:pPr algn="l" fontAlgn="b"/>
                      <a:r>
                        <a:rPr lang="en-US" sz="1200" b="1" i="0" u="none" strike="noStrike" dirty="0" err="1">
                          <a:solidFill>
                            <a:srgbClr val="000000"/>
                          </a:solidFill>
                          <a:latin typeface="Calibri"/>
                        </a:rPr>
                        <a:t>Minniháttar</a:t>
                      </a:r>
                      <a:r>
                        <a:rPr lang="en-US" sz="1200" b="1" i="0" u="none" strike="noStrike" dirty="0">
                          <a:solidFill>
                            <a:srgbClr val="000000"/>
                          </a:solidFill>
                          <a:latin typeface="Calibri"/>
                        </a:rPr>
                        <a:t> </a:t>
                      </a:r>
                      <a:r>
                        <a:rPr lang="en-US" sz="1200" b="1" i="0" u="none" strike="noStrike" dirty="0" err="1">
                          <a:solidFill>
                            <a:srgbClr val="000000"/>
                          </a:solidFill>
                          <a:latin typeface="Calibri"/>
                        </a:rPr>
                        <a:t>slys</a:t>
                      </a:r>
                      <a:endParaRPr lang="en-US" sz="1200" b="1"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200" b="1" i="0" u="none" strike="noStrike">
                          <a:solidFill>
                            <a:srgbClr val="000000"/>
                          </a:solidFill>
                          <a:latin typeface="Calibri"/>
                        </a:rPr>
                        <a:t>22</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200" b="1" i="0" u="none" strike="noStrike">
                          <a:solidFill>
                            <a:srgbClr val="000000"/>
                          </a:solidFill>
                          <a:latin typeface="Calibri"/>
                        </a:rPr>
                        <a:t>30</a:t>
                      </a:r>
                    </a:p>
                  </a:txBody>
                  <a:tcPr marL="0" marR="0" marT="0" marB="0" anchor="b">
                    <a:lnL>
                      <a:noFill/>
                    </a:lnL>
                    <a:lnR>
                      <a:noFill/>
                    </a:lnR>
                    <a:lnT>
                      <a:noFill/>
                    </a:lnT>
                    <a:lnB>
                      <a:noFill/>
                    </a:lnB>
                  </a:tcPr>
                </a:tc>
                <a:tc>
                  <a:txBody>
                    <a:bodyPr/>
                    <a:lstStyle/>
                    <a:p>
                      <a:pPr algn="ctr" fontAlgn="b"/>
                      <a:r>
                        <a:rPr lang="en-US" sz="1200" b="1" i="0" u="none" strike="noStrike">
                          <a:solidFill>
                            <a:srgbClr val="000000"/>
                          </a:solidFill>
                          <a:latin typeface="Calibri"/>
                        </a:rPr>
                        <a:t>22</a:t>
                      </a:r>
                    </a:p>
                  </a:txBody>
                  <a:tcPr marL="0" marR="0" marT="0" marB="0" anchor="b">
                    <a:lnL>
                      <a:noFill/>
                    </a:lnL>
                    <a:lnR>
                      <a:noFill/>
                    </a:lnR>
                    <a:lnT>
                      <a:noFill/>
                    </a:lnT>
                    <a:lnB>
                      <a:noFill/>
                    </a:lnB>
                  </a:tcPr>
                </a:tc>
                <a:tc>
                  <a:txBody>
                    <a:bodyPr/>
                    <a:lstStyle/>
                    <a:p>
                      <a:pPr algn="ctr" fontAlgn="b"/>
                      <a:r>
                        <a:rPr lang="en-US" sz="1200" b="1" i="0" u="none" strike="noStrike">
                          <a:solidFill>
                            <a:srgbClr val="000000"/>
                          </a:solidFill>
                          <a:latin typeface="Calibri"/>
                        </a:rPr>
                        <a:t>23</a:t>
                      </a:r>
                    </a:p>
                  </a:txBody>
                  <a:tcPr marL="0" marR="0" marT="0" marB="0" anchor="b">
                    <a:lnL>
                      <a:noFill/>
                    </a:lnL>
                    <a:lnR>
                      <a:noFill/>
                    </a:lnR>
                    <a:lnT>
                      <a:noFill/>
                    </a:lnT>
                    <a:lnB>
                      <a:noFill/>
                    </a:lnB>
                  </a:tcPr>
                </a:tc>
                <a:tc>
                  <a:txBody>
                    <a:bodyPr/>
                    <a:lstStyle/>
                    <a:p>
                      <a:pPr algn="ctr" fontAlgn="b"/>
                      <a:r>
                        <a:rPr lang="en-US" sz="1200" b="1" i="0" u="none" strike="noStrike" dirty="0">
                          <a:solidFill>
                            <a:srgbClr val="000000"/>
                          </a:solidFill>
                          <a:latin typeface="Calibri"/>
                        </a:rPr>
                        <a:t>24</a:t>
                      </a:r>
                    </a:p>
                  </a:txBody>
                  <a:tcPr marL="0" marR="0" marT="0" marB="0" anchor="b">
                    <a:lnL>
                      <a:noFill/>
                    </a:lnL>
                    <a:lnR>
                      <a:noFill/>
                    </a:lnR>
                    <a:lnT>
                      <a:noFill/>
                    </a:lnT>
                    <a:lnB>
                      <a:noFill/>
                    </a:lnB>
                  </a:tcPr>
                </a:tc>
                <a:tc>
                  <a:txBody>
                    <a:bodyPr/>
                    <a:lstStyle/>
                    <a:p>
                      <a:pPr algn="ctr" fontAlgn="b"/>
                      <a:r>
                        <a:rPr lang="en-US" sz="1200" b="1" i="0" u="none" strike="noStrike" dirty="0">
                          <a:solidFill>
                            <a:srgbClr val="000000"/>
                          </a:solidFill>
                          <a:latin typeface="Calibri"/>
                        </a:rPr>
                        <a:t>32</a:t>
                      </a:r>
                    </a:p>
                  </a:txBody>
                  <a:tcPr marL="0" marR="0" marT="0" marB="0" anchor="b">
                    <a:lnL>
                      <a:noFill/>
                    </a:lnL>
                    <a:lnR>
                      <a:noFill/>
                    </a:lnR>
                    <a:lnT>
                      <a:noFill/>
                    </a:lnT>
                    <a:lnB>
                      <a:noFill/>
                    </a:lnB>
                  </a:tcPr>
                </a:tc>
                <a:tc>
                  <a:txBody>
                    <a:bodyPr/>
                    <a:lstStyle/>
                    <a:p>
                      <a:pPr algn="ctr" fontAlgn="b"/>
                      <a:r>
                        <a:rPr lang="en-US" sz="1200" b="1" i="0" u="none" strike="noStrike" dirty="0">
                          <a:solidFill>
                            <a:srgbClr val="000000"/>
                          </a:solidFill>
                          <a:latin typeface="Calibri"/>
                        </a:rPr>
                        <a:t>24</a:t>
                      </a:r>
                    </a:p>
                  </a:txBody>
                  <a:tcPr marL="0" marR="0" marT="0" marB="0" anchor="b">
                    <a:lnL>
                      <a:noFill/>
                    </a:lnL>
                    <a:lnR>
                      <a:noFill/>
                    </a:lnR>
                    <a:lnT>
                      <a:noFill/>
                    </a:lnT>
                    <a:lnB>
                      <a:noFill/>
                    </a:lnB>
                  </a:tcPr>
                </a:tc>
                <a:tc>
                  <a:txBody>
                    <a:bodyPr/>
                    <a:lstStyle/>
                    <a:p>
                      <a:pPr algn="ctr" fontAlgn="b"/>
                      <a:r>
                        <a:rPr lang="en-US" sz="1200" b="1" i="0" u="none" strike="noStrike" dirty="0">
                          <a:solidFill>
                            <a:srgbClr val="000000"/>
                          </a:solidFill>
                          <a:latin typeface="Calibri"/>
                        </a:rPr>
                        <a:t>25</a:t>
                      </a:r>
                    </a:p>
                  </a:txBody>
                  <a:tcPr marL="0" marR="0" marT="0" marB="0" anchor="b">
                    <a:lnL>
                      <a:noFill/>
                    </a:lnL>
                    <a:lnR>
                      <a:noFill/>
                    </a:lnR>
                    <a:lnT>
                      <a:noFill/>
                    </a:lnT>
                    <a:lnB>
                      <a:noFill/>
                    </a:lnB>
                  </a:tcPr>
                </a:tc>
                <a:tc>
                  <a:txBody>
                    <a:bodyPr/>
                    <a:lstStyle/>
                    <a:p>
                      <a:pPr algn="ctr" fontAlgn="b"/>
                      <a:r>
                        <a:rPr lang="en-US" sz="1200" b="1" i="0" u="none" strike="noStrike" dirty="0">
                          <a:solidFill>
                            <a:srgbClr val="000000"/>
                          </a:solidFill>
                          <a:latin typeface="Calibri"/>
                        </a:rPr>
                        <a:t>17</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200" b="1" i="0" u="none" strike="noStrike">
                          <a:solidFill>
                            <a:srgbClr val="000000"/>
                          </a:solidFill>
                          <a:latin typeface="Calibri"/>
                        </a:rPr>
                        <a:t>219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275492">
                <a:tc>
                  <a:txBody>
                    <a:bodyPr/>
                    <a:lstStyle/>
                    <a:p>
                      <a:pPr algn="l" fontAlgn="b"/>
                      <a:r>
                        <a:rPr lang="en-US" sz="1200" b="1" i="0" u="none" strike="noStrike" dirty="0" err="1">
                          <a:solidFill>
                            <a:srgbClr val="000000"/>
                          </a:solidFill>
                          <a:latin typeface="Calibri"/>
                        </a:rPr>
                        <a:t>Óhöpp</a:t>
                      </a:r>
                      <a:endParaRPr lang="en-US" sz="1200" b="1"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a:solidFill>
                            <a:srgbClr val="000000"/>
                          </a:solidFill>
                          <a:latin typeface="Calibri"/>
                        </a:rPr>
                        <a:t>71</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a:solidFill>
                            <a:srgbClr val="000000"/>
                          </a:solidFill>
                          <a:latin typeface="Calibri"/>
                        </a:rPr>
                        <a:t>80</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a:solidFill>
                            <a:srgbClr val="000000"/>
                          </a:solidFill>
                          <a:latin typeface="Calibri"/>
                        </a:rPr>
                        <a:t>97</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a:solidFill>
                            <a:srgbClr val="000000"/>
                          </a:solidFill>
                          <a:latin typeface="Calibri"/>
                        </a:rPr>
                        <a:t>102</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a:solidFill>
                            <a:srgbClr val="000000"/>
                          </a:solidFill>
                          <a:latin typeface="Calibri"/>
                        </a:rPr>
                        <a:t>109</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a:solidFill>
                            <a:srgbClr val="000000"/>
                          </a:solidFill>
                          <a:latin typeface="Calibri"/>
                        </a:rPr>
                        <a:t>117</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dirty="0">
                          <a:solidFill>
                            <a:srgbClr val="000000"/>
                          </a:solidFill>
                          <a:latin typeface="Calibri"/>
                        </a:rPr>
                        <a:t>78</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dirty="0">
                          <a:solidFill>
                            <a:srgbClr val="000000"/>
                          </a:solidFill>
                          <a:latin typeface="Calibri"/>
                        </a:rPr>
                        <a:t>83</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dirty="0">
                          <a:solidFill>
                            <a:srgbClr val="000000"/>
                          </a:solidFill>
                          <a:latin typeface="Calibri"/>
                        </a:rPr>
                        <a:t>52</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dirty="0">
                          <a:solidFill>
                            <a:srgbClr val="000000"/>
                          </a:solidFill>
                          <a:latin typeface="Calibri"/>
                        </a:rPr>
                        <a:t>789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275492">
                <a:tc>
                  <a:txBody>
                    <a:bodyPr/>
                    <a:lstStyle/>
                    <a:p>
                      <a:pPr algn="l" fontAlgn="b"/>
                      <a:r>
                        <a:rPr lang="en-US" sz="1200" b="1" i="0" u="none" strike="noStrike" dirty="0" err="1">
                          <a:solidFill>
                            <a:srgbClr val="000000"/>
                          </a:solidFill>
                          <a:latin typeface="Calibri"/>
                        </a:rPr>
                        <a:t>Samtals</a:t>
                      </a:r>
                      <a:endParaRPr lang="en-US" sz="1200" b="1"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a:solidFill>
                            <a:srgbClr val="000000"/>
                          </a:solidFill>
                          <a:latin typeface="Calibri"/>
                        </a:rPr>
                        <a:t>102</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a:solidFill>
                            <a:srgbClr val="000000"/>
                          </a:solidFill>
                          <a:latin typeface="Calibri"/>
                        </a:rPr>
                        <a:t>115</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a:solidFill>
                            <a:srgbClr val="000000"/>
                          </a:solidFill>
                          <a:latin typeface="Calibri"/>
                        </a:rPr>
                        <a:t>126</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a:solidFill>
                            <a:srgbClr val="000000"/>
                          </a:solidFill>
                          <a:latin typeface="Calibri"/>
                        </a:rPr>
                        <a:t>130</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a:solidFill>
                            <a:srgbClr val="000000"/>
                          </a:solidFill>
                          <a:latin typeface="Calibri"/>
                        </a:rPr>
                        <a:t>137</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a:solidFill>
                            <a:srgbClr val="000000"/>
                          </a:solidFill>
                          <a:latin typeface="Calibri"/>
                        </a:rPr>
                        <a:t>155</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a:solidFill>
                            <a:srgbClr val="000000"/>
                          </a:solidFill>
                          <a:latin typeface="Calibri"/>
                        </a:rPr>
                        <a:t>106</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dirty="0">
                          <a:solidFill>
                            <a:srgbClr val="000000"/>
                          </a:solidFill>
                          <a:latin typeface="Calibri"/>
                        </a:rPr>
                        <a:t>113</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dirty="0">
                          <a:solidFill>
                            <a:srgbClr val="000000"/>
                          </a:solidFill>
                          <a:latin typeface="Calibri"/>
                        </a:rPr>
                        <a:t>71</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dirty="0">
                          <a:solidFill>
                            <a:srgbClr val="000000"/>
                          </a:solidFill>
                          <a:latin typeface="Calibri"/>
                        </a:rPr>
                        <a:t>1055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5" name="Slide Number Placeholder 4"/>
          <p:cNvSpPr>
            <a:spLocks noGrp="1"/>
          </p:cNvSpPr>
          <p:nvPr>
            <p:ph type="sldNum" sz="quarter" idx="12"/>
          </p:nvPr>
        </p:nvSpPr>
        <p:spPr/>
        <p:txBody>
          <a:bodyPr/>
          <a:lstStyle/>
          <a:p>
            <a:fld id="{DD51B422-EAF7-4082-AB7C-FB74CDDD7839}" type="slidenum">
              <a:rPr lang="en-US" smtClean="0"/>
              <a:pPr/>
              <a:t>5</a:t>
            </a:fld>
            <a:endParaRPr lang="en-US"/>
          </a:p>
        </p:txBody>
      </p:sp>
      <p:sp>
        <p:nvSpPr>
          <p:cNvPr id="7" name="Footer Placeholder 6"/>
          <p:cNvSpPr>
            <a:spLocks noGrp="1"/>
          </p:cNvSpPr>
          <p:nvPr>
            <p:ph type="ftr" sz="quarter" idx="11"/>
          </p:nvPr>
        </p:nvSpPr>
        <p:spPr/>
        <p:txBody>
          <a:bodyPr/>
          <a:lstStyle/>
          <a:p>
            <a:r>
              <a:rPr lang="en-US" smtClean="0"/>
              <a:t>Þorvarður Hjaltason 29. júní 2011</a:t>
            </a:r>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s-IS" b="1" dirty="0" smtClean="0"/>
              <a:t>Kostnaður við slys og óhöpp á Suðurlandsvegi</a:t>
            </a:r>
            <a:endParaRPr lang="en-US" b="1" dirty="0"/>
          </a:p>
        </p:txBody>
      </p:sp>
      <p:sp>
        <p:nvSpPr>
          <p:cNvPr id="3" name="Content Placeholder 2"/>
          <p:cNvSpPr>
            <a:spLocks noGrp="1"/>
          </p:cNvSpPr>
          <p:nvPr>
            <p:ph idx="1"/>
          </p:nvPr>
        </p:nvSpPr>
        <p:spPr/>
        <p:txBody>
          <a:bodyPr>
            <a:normAutofit fontScale="85000" lnSpcReduction="10000"/>
          </a:bodyPr>
          <a:lstStyle/>
          <a:p>
            <a:r>
              <a:rPr lang="is-IS" dirty="0" smtClean="0"/>
              <a:t>Samkvæmt mati Sjóvár 2006 var árlegur heildarkostnaður vegna slysa og óhappa                           1 milljarður króna.  Þar af kostnaður tryggingafélaga og tjónvalda 600 milljónir, samfélagskostnaður var metinn 400 milljónir.</a:t>
            </a:r>
          </a:p>
          <a:p>
            <a:r>
              <a:rPr lang="is-IS" dirty="0" smtClean="0"/>
              <a:t>Með aðskilnaði akreina er hægt að  minnka þennan kostnað um 50% eða um hálfan milljarð á ári.</a:t>
            </a:r>
          </a:p>
          <a:p>
            <a:r>
              <a:rPr lang="is-IS" dirty="0" smtClean="0"/>
              <a:t>2+2 vegur gefur heldur betri árangur en 2+1 vegur.</a:t>
            </a:r>
          </a:p>
          <a:p>
            <a:r>
              <a:rPr lang="is-IS" b="1" dirty="0" smtClean="0"/>
              <a:t>Hægt að auka umferðaröryggi  verulega og spara mikla peninga með breikkun Suðurlandsvegar</a:t>
            </a:r>
            <a:endParaRPr lang="en-US" b="1" dirty="0"/>
          </a:p>
        </p:txBody>
      </p:sp>
      <p:sp>
        <p:nvSpPr>
          <p:cNvPr id="4" name="Slide Number Placeholder 3"/>
          <p:cNvSpPr>
            <a:spLocks noGrp="1"/>
          </p:cNvSpPr>
          <p:nvPr>
            <p:ph type="sldNum" sz="quarter" idx="12"/>
          </p:nvPr>
        </p:nvSpPr>
        <p:spPr/>
        <p:txBody>
          <a:bodyPr/>
          <a:lstStyle/>
          <a:p>
            <a:fld id="{DD51B422-EAF7-4082-AB7C-FB74CDDD7839}" type="slidenum">
              <a:rPr lang="en-US" smtClean="0"/>
              <a:pPr/>
              <a:t>6</a:t>
            </a:fld>
            <a:endParaRPr lang="en-US"/>
          </a:p>
        </p:txBody>
      </p:sp>
      <p:sp>
        <p:nvSpPr>
          <p:cNvPr id="5" name="Footer Placeholder 4"/>
          <p:cNvSpPr>
            <a:spLocks noGrp="1"/>
          </p:cNvSpPr>
          <p:nvPr>
            <p:ph type="ftr" sz="quarter" idx="11"/>
          </p:nvPr>
        </p:nvSpPr>
        <p:spPr/>
        <p:txBody>
          <a:bodyPr/>
          <a:lstStyle/>
          <a:p>
            <a:r>
              <a:rPr lang="en-US" smtClean="0"/>
              <a:t>Þorvarður Hjaltason 29. júní 2011</a:t>
            </a:r>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s-IS" b="1" dirty="0" smtClean="0"/>
              <a:t>Forgangsröðunin</a:t>
            </a:r>
            <a:endParaRPr lang="en-US" b="1" dirty="0"/>
          </a:p>
        </p:txBody>
      </p:sp>
      <p:sp>
        <p:nvSpPr>
          <p:cNvPr id="3" name="Content Placeholder 2"/>
          <p:cNvSpPr>
            <a:spLocks noGrp="1"/>
          </p:cNvSpPr>
          <p:nvPr>
            <p:ph idx="1"/>
          </p:nvPr>
        </p:nvSpPr>
        <p:spPr>
          <a:xfrm>
            <a:off x="500034" y="1285860"/>
            <a:ext cx="8229600" cy="4857784"/>
          </a:xfrm>
        </p:spPr>
        <p:txBody>
          <a:bodyPr>
            <a:normAutofit/>
          </a:bodyPr>
          <a:lstStyle/>
          <a:p>
            <a:r>
              <a:rPr lang="is-IS" sz="2800" dirty="0" smtClean="0"/>
              <a:t>Hvar er Suðurlandsvegurinn í forgangsröðuninni í ljósi þessa?</a:t>
            </a:r>
          </a:p>
          <a:p>
            <a:r>
              <a:rPr lang="is-IS" sz="2800" dirty="0" smtClean="0"/>
              <a:t>Samkvæmt Gallupkönnun 2009 töldu 55% landsmanna tvöföldun Suðurlandsvegar brýnustu samgönguframkvæmdina.  </a:t>
            </a:r>
          </a:p>
          <a:p>
            <a:pPr>
              <a:buNone/>
            </a:pPr>
            <a:r>
              <a:rPr lang="is-IS" sz="2800" dirty="0" smtClean="0"/>
              <a:t>	Í næsta sæti var framkvæmd  </a:t>
            </a:r>
          </a:p>
          <a:p>
            <a:pPr>
              <a:buNone/>
            </a:pPr>
            <a:r>
              <a:rPr lang="is-IS" sz="2800" dirty="0" smtClean="0"/>
              <a:t>	sem 8%  töldu mikilvægasta.</a:t>
            </a:r>
            <a:endParaRPr lang="en-US" sz="2800" dirty="0"/>
          </a:p>
        </p:txBody>
      </p:sp>
      <p:pic>
        <p:nvPicPr>
          <p:cNvPr id="1026" name="Picture 2"/>
          <p:cNvPicPr>
            <a:picLocks noChangeAspect="1" noChangeArrowheads="1"/>
          </p:cNvPicPr>
          <p:nvPr/>
        </p:nvPicPr>
        <p:blipFill>
          <a:blip r:embed="rId3" cstate="print"/>
          <a:srcRect/>
          <a:stretch>
            <a:fillRect/>
          </a:stretch>
        </p:blipFill>
        <p:spPr bwMode="auto">
          <a:xfrm>
            <a:off x="6000760" y="3286124"/>
            <a:ext cx="2486025" cy="2943202"/>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DD51B422-EAF7-4082-AB7C-FB74CDDD7839}" type="slidenum">
              <a:rPr lang="en-US" smtClean="0"/>
              <a:pPr/>
              <a:t>7</a:t>
            </a:fld>
            <a:endParaRPr lang="en-US"/>
          </a:p>
        </p:txBody>
      </p:sp>
      <p:sp>
        <p:nvSpPr>
          <p:cNvPr id="6" name="Footer Placeholder 5"/>
          <p:cNvSpPr>
            <a:spLocks noGrp="1"/>
          </p:cNvSpPr>
          <p:nvPr>
            <p:ph type="ftr" sz="quarter" idx="11"/>
          </p:nvPr>
        </p:nvSpPr>
        <p:spPr/>
        <p:txBody>
          <a:bodyPr/>
          <a:lstStyle/>
          <a:p>
            <a:r>
              <a:rPr lang="en-US" smtClean="0"/>
              <a:t>Þorvarður Hjaltason 29. júní 2011</a:t>
            </a:r>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s-IS" sz="3600" b="1" dirty="0" smtClean="0"/>
              <a:t>Áætlaðar framkvæmdir við Suðurlandsveg</a:t>
            </a:r>
            <a:endParaRPr lang="en-US" sz="3600" b="1" dirty="0"/>
          </a:p>
        </p:txBody>
      </p:sp>
      <p:pic>
        <p:nvPicPr>
          <p:cNvPr id="4" name="Content Placeholder 3" descr="S:\Allir\VAI\Suðurlandsvegur\svjpg\sv04.jpg"/>
          <p:cNvPicPr>
            <a:picLocks noGrp="1"/>
          </p:cNvPicPr>
          <p:nvPr>
            <p:ph idx="1"/>
          </p:nvPr>
        </p:nvPicPr>
        <p:blipFill>
          <a:blip r:embed="rId3" cstate="print"/>
          <a:srcRect/>
          <a:stretch>
            <a:fillRect/>
          </a:stretch>
        </p:blipFill>
        <p:spPr bwMode="auto">
          <a:xfrm>
            <a:off x="1000100" y="1285860"/>
            <a:ext cx="4686548" cy="4525963"/>
          </a:xfrm>
          <a:prstGeom prst="rect">
            <a:avLst/>
          </a:prstGeom>
          <a:noFill/>
          <a:ln w="9525">
            <a:noFill/>
            <a:miter lim="800000"/>
            <a:headEnd/>
            <a:tailEnd/>
          </a:ln>
        </p:spPr>
      </p:pic>
      <p:sp>
        <p:nvSpPr>
          <p:cNvPr id="5" name="TextBox 4"/>
          <p:cNvSpPr txBox="1"/>
          <p:nvPr/>
        </p:nvSpPr>
        <p:spPr>
          <a:xfrm>
            <a:off x="6143636" y="1428736"/>
            <a:ext cx="2357454" cy="5047536"/>
          </a:xfrm>
          <a:prstGeom prst="rect">
            <a:avLst/>
          </a:prstGeom>
          <a:noFill/>
        </p:spPr>
        <p:txBody>
          <a:bodyPr wrap="square" rtlCol="0">
            <a:spAutoFit/>
          </a:bodyPr>
          <a:lstStyle/>
          <a:p>
            <a:r>
              <a:rPr lang="is-IS" sz="1400" dirty="0" smtClean="0"/>
              <a:t>Ákvörðunin um 2+1 veg á milli Litlu-kaffistofu  að Kambabrún var tekin  með samþykki sunnlenskra sveitarstjórnarmanna.</a:t>
            </a:r>
          </a:p>
          <a:p>
            <a:endParaRPr lang="is-IS" sz="1400" dirty="0" smtClean="0"/>
          </a:p>
          <a:p>
            <a:r>
              <a:rPr lang="is-IS" sz="1400" dirty="0" smtClean="0"/>
              <a:t>Framkvæmdir við tvöföldun eru í gangi frá Litlu- kaffistofu að Lögbergsbrekku</a:t>
            </a:r>
          </a:p>
          <a:p>
            <a:endParaRPr lang="is-IS" sz="1400" dirty="0" smtClean="0"/>
          </a:p>
          <a:p>
            <a:r>
              <a:rPr lang="is-IS" sz="1400" dirty="0" smtClean="0"/>
              <a:t>Óhjákvæmilegt er að tvöfalda frá Vesturlandsvegi að Geithálsi</a:t>
            </a:r>
          </a:p>
          <a:p>
            <a:endParaRPr lang="is-IS" sz="1400" dirty="0" smtClean="0"/>
          </a:p>
          <a:p>
            <a:r>
              <a:rPr lang="is-IS" sz="1400" dirty="0" smtClean="0"/>
              <a:t>Varla kemur til greina að hafa 2+1 veg  á milli Geitháls og Litlu-kaffistofu þar sem um mjög stutta vegalengd er að ræða.</a:t>
            </a:r>
          </a:p>
          <a:p>
            <a:endParaRPr lang="is-IS" sz="1400" dirty="0" smtClean="0"/>
          </a:p>
          <a:p>
            <a:r>
              <a:rPr lang="is-IS" sz="1400" b="1" dirty="0" smtClean="0"/>
              <a:t>Spurningin um 2+1 eða 2+2 snýst því fyrst og fremst um leiðina Selfoss- Kambabrún</a:t>
            </a:r>
            <a:endParaRPr lang="en-US" sz="1400" b="1" dirty="0"/>
          </a:p>
        </p:txBody>
      </p:sp>
      <p:sp>
        <p:nvSpPr>
          <p:cNvPr id="6" name="Slide Number Placeholder 5"/>
          <p:cNvSpPr>
            <a:spLocks noGrp="1"/>
          </p:cNvSpPr>
          <p:nvPr>
            <p:ph type="sldNum" sz="quarter" idx="12"/>
          </p:nvPr>
        </p:nvSpPr>
        <p:spPr/>
        <p:txBody>
          <a:bodyPr/>
          <a:lstStyle/>
          <a:p>
            <a:fld id="{DD51B422-EAF7-4082-AB7C-FB74CDDD7839}" type="slidenum">
              <a:rPr lang="en-US" smtClean="0"/>
              <a:pPr/>
              <a:t>8</a:t>
            </a:fld>
            <a:endParaRPr lang="en-US"/>
          </a:p>
        </p:txBody>
      </p:sp>
      <p:sp>
        <p:nvSpPr>
          <p:cNvPr id="7" name="Footer Placeholder 6"/>
          <p:cNvSpPr>
            <a:spLocks noGrp="1"/>
          </p:cNvSpPr>
          <p:nvPr>
            <p:ph type="ftr" sz="quarter" idx="11"/>
          </p:nvPr>
        </p:nvSpPr>
        <p:spPr/>
        <p:txBody>
          <a:bodyPr/>
          <a:lstStyle/>
          <a:p>
            <a:r>
              <a:rPr lang="en-US" smtClean="0"/>
              <a:t>Þorvarður Hjaltason 29. júní 2011</a:t>
            </a:r>
            <a:endParaRPr lang="en-US"/>
          </a:p>
        </p:txBody>
      </p:sp>
      <p:sp>
        <p:nvSpPr>
          <p:cNvPr id="8" name="TextBox 7"/>
          <p:cNvSpPr txBox="1"/>
          <p:nvPr/>
        </p:nvSpPr>
        <p:spPr>
          <a:xfrm>
            <a:off x="928662" y="5857892"/>
            <a:ext cx="1357322" cy="246221"/>
          </a:xfrm>
          <a:prstGeom prst="rect">
            <a:avLst/>
          </a:prstGeom>
          <a:noFill/>
        </p:spPr>
        <p:txBody>
          <a:bodyPr wrap="square" rtlCol="0">
            <a:spAutoFit/>
          </a:bodyPr>
          <a:lstStyle/>
          <a:p>
            <a:r>
              <a:rPr lang="is-IS" sz="1000" dirty="0" smtClean="0"/>
              <a:t>Kort frá Vegagerðinni</a:t>
            </a:r>
            <a:endParaRPr lang="en-US" sz="10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s-IS" sz="3200" b="1" dirty="0" smtClean="0"/>
              <a:t>Fjármögnun framkvæmda- andstæð sjónarmið</a:t>
            </a:r>
            <a:endParaRPr lang="en-US" sz="3200" b="1" dirty="0"/>
          </a:p>
        </p:txBody>
      </p:sp>
      <p:sp>
        <p:nvSpPr>
          <p:cNvPr id="3" name="Content Placeholder 2"/>
          <p:cNvSpPr>
            <a:spLocks noGrp="1"/>
          </p:cNvSpPr>
          <p:nvPr>
            <p:ph idx="1"/>
          </p:nvPr>
        </p:nvSpPr>
        <p:spPr/>
        <p:txBody>
          <a:bodyPr>
            <a:normAutofit lnSpcReduction="10000"/>
          </a:bodyPr>
          <a:lstStyle/>
          <a:p>
            <a:r>
              <a:rPr lang="is-IS" dirty="0" smtClean="0"/>
              <a:t>Innanríkisráðherra hefur lýst yfir að áætluð breikkun vegarins sé ,,flýtiframkvæmd” og komi því ekki til greina nema lagður verði á sérstakur vegtollur.</a:t>
            </a:r>
            <a:r>
              <a:rPr lang="en-US" dirty="0" smtClean="0"/>
              <a:t>  </a:t>
            </a:r>
            <a:r>
              <a:rPr lang="en-US" dirty="0" err="1" smtClean="0"/>
              <a:t>Ekki</a:t>
            </a:r>
            <a:r>
              <a:rPr lang="en-US" dirty="0" smtClean="0"/>
              <a:t> </a:t>
            </a:r>
            <a:r>
              <a:rPr lang="en-US" dirty="0" err="1" smtClean="0"/>
              <a:t>hafa</a:t>
            </a:r>
            <a:r>
              <a:rPr lang="en-US" dirty="0" smtClean="0"/>
              <a:t> </a:t>
            </a:r>
            <a:r>
              <a:rPr lang="en-US" dirty="0" err="1" smtClean="0"/>
              <a:t>verið</a:t>
            </a:r>
            <a:r>
              <a:rPr lang="en-US" dirty="0" smtClean="0"/>
              <a:t> </a:t>
            </a:r>
            <a:r>
              <a:rPr lang="en-US" dirty="0" err="1" smtClean="0"/>
              <a:t>lagðar</a:t>
            </a:r>
            <a:r>
              <a:rPr lang="en-US" dirty="0" smtClean="0"/>
              <a:t> </a:t>
            </a:r>
            <a:r>
              <a:rPr lang="en-US" dirty="0" err="1" smtClean="0"/>
              <a:t>fram</a:t>
            </a:r>
            <a:r>
              <a:rPr lang="en-US" dirty="0" smtClean="0"/>
              <a:t> </a:t>
            </a:r>
            <a:r>
              <a:rPr lang="en-US" dirty="0" err="1" smtClean="0"/>
              <a:t>útfærðar</a:t>
            </a:r>
            <a:r>
              <a:rPr lang="en-US" dirty="0" smtClean="0"/>
              <a:t> </a:t>
            </a:r>
            <a:r>
              <a:rPr lang="en-US" dirty="0" err="1" smtClean="0"/>
              <a:t>hugmyndir</a:t>
            </a:r>
            <a:r>
              <a:rPr lang="en-US" dirty="0" smtClean="0"/>
              <a:t> </a:t>
            </a:r>
            <a:r>
              <a:rPr lang="en-US" dirty="0" err="1" smtClean="0"/>
              <a:t>þar</a:t>
            </a:r>
            <a:r>
              <a:rPr lang="en-US" dirty="0" smtClean="0"/>
              <a:t> um, </a:t>
            </a:r>
            <a:r>
              <a:rPr lang="en-US" dirty="0" err="1" smtClean="0"/>
              <a:t>s.s</a:t>
            </a:r>
            <a:r>
              <a:rPr lang="en-US" dirty="0" smtClean="0"/>
              <a:t>. </a:t>
            </a:r>
            <a:r>
              <a:rPr lang="en-US" dirty="0" err="1" smtClean="0"/>
              <a:t>upphæðir</a:t>
            </a:r>
            <a:r>
              <a:rPr lang="en-US" dirty="0" smtClean="0"/>
              <a:t>, </a:t>
            </a:r>
            <a:r>
              <a:rPr lang="en-US" dirty="0" err="1" smtClean="0"/>
              <a:t>fyrirkomulag</a:t>
            </a:r>
            <a:r>
              <a:rPr lang="en-US" dirty="0" smtClean="0"/>
              <a:t> </a:t>
            </a:r>
            <a:r>
              <a:rPr lang="en-US" dirty="0" err="1" smtClean="0"/>
              <a:t>mælinga,upphaf</a:t>
            </a:r>
            <a:r>
              <a:rPr lang="en-US" dirty="0" smtClean="0"/>
              <a:t> </a:t>
            </a:r>
            <a:r>
              <a:rPr lang="en-US" dirty="0" err="1" smtClean="0"/>
              <a:t>gjaldtöku</a:t>
            </a:r>
            <a:r>
              <a:rPr lang="en-US" dirty="0" smtClean="0"/>
              <a:t> </a:t>
            </a:r>
            <a:r>
              <a:rPr lang="en-US" dirty="0" err="1" smtClean="0"/>
              <a:t>o.s.frv</a:t>
            </a:r>
            <a:r>
              <a:rPr lang="en-US" dirty="0" smtClean="0"/>
              <a:t>.</a:t>
            </a:r>
          </a:p>
          <a:p>
            <a:r>
              <a:rPr lang="is-IS" dirty="0" smtClean="0"/>
              <a:t>Sunnlendingar leggjast gegn vegtolli þar sem jafnræðis er ekki gætt m.v. þær hugmyndir sem settar hafa verið fram </a:t>
            </a:r>
          </a:p>
        </p:txBody>
      </p:sp>
      <p:sp>
        <p:nvSpPr>
          <p:cNvPr id="4" name="Slide Number Placeholder 3"/>
          <p:cNvSpPr>
            <a:spLocks noGrp="1"/>
          </p:cNvSpPr>
          <p:nvPr>
            <p:ph type="sldNum" sz="quarter" idx="12"/>
          </p:nvPr>
        </p:nvSpPr>
        <p:spPr/>
        <p:txBody>
          <a:bodyPr/>
          <a:lstStyle/>
          <a:p>
            <a:fld id="{DD51B422-EAF7-4082-AB7C-FB74CDDD7839}" type="slidenum">
              <a:rPr lang="en-US" smtClean="0"/>
              <a:pPr/>
              <a:t>9</a:t>
            </a:fld>
            <a:endParaRPr lang="en-US" dirty="0"/>
          </a:p>
        </p:txBody>
      </p:sp>
      <p:sp>
        <p:nvSpPr>
          <p:cNvPr id="5" name="Footer Placeholder 4"/>
          <p:cNvSpPr>
            <a:spLocks noGrp="1"/>
          </p:cNvSpPr>
          <p:nvPr>
            <p:ph type="ftr" sz="quarter" idx="11"/>
          </p:nvPr>
        </p:nvSpPr>
        <p:spPr/>
        <p:txBody>
          <a:bodyPr/>
          <a:lstStyle/>
          <a:p>
            <a:r>
              <a:rPr lang="en-US" smtClean="0"/>
              <a:t>Þorvarður Hjaltason 29. júní 2011</a:t>
            </a: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757</TotalTime>
  <Words>1115</Words>
  <Application>Microsoft Office PowerPoint</Application>
  <PresentationFormat>On-screen Show (4:3)</PresentationFormat>
  <Paragraphs>244</Paragraphs>
  <Slides>15</Slides>
  <Notes>15</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Breikkun og fjármögnun Suðurlandsvegar    Sjónarhorn sunnlendinga</vt:lpstr>
      <vt:lpstr>Forgangsröðun framkvæmda</vt:lpstr>
      <vt:lpstr>Umferð um Suðurlandsveg 2000 - 2010</vt:lpstr>
      <vt:lpstr>Breytingar á umferð á Suðurlandsvegi</vt:lpstr>
      <vt:lpstr>Slys og óhöpp á Suðurlandsvegi 2002 - 2010</vt:lpstr>
      <vt:lpstr>Kostnaður við slys og óhöpp á Suðurlandsvegi</vt:lpstr>
      <vt:lpstr>Forgangsröðunin</vt:lpstr>
      <vt:lpstr>Áætlaðar framkvæmdir við Suðurlandsveg</vt:lpstr>
      <vt:lpstr>Fjármögnun framkvæmda- andstæð sjónarmið</vt:lpstr>
      <vt:lpstr>Núverandi tekjur ríkisins af veginum + vegtollur</vt:lpstr>
      <vt:lpstr>Tillaga sunnlendinga  nr.1</vt:lpstr>
      <vt:lpstr>Tillögur sunnlendinga – valkostur 2</vt:lpstr>
      <vt:lpstr>Tillaga um stórframkvæmdir í samgöngumálum á næstu árum </vt:lpstr>
      <vt:lpstr>Hvers vegna?</vt:lpstr>
      <vt:lpstr>Að lokum</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Breikkun og fjármögnun Suðurlandsvegar   - Sjónarhorn sunnlendinga-</dc:title>
  <dc:creator>Hörður Vilberg</dc:creator>
  <cp:lastModifiedBy>Hörður Vilberg</cp:lastModifiedBy>
  <cp:revision>90</cp:revision>
  <dcterms:created xsi:type="dcterms:W3CDTF">2011-03-16T11:04:15Z</dcterms:created>
  <dcterms:modified xsi:type="dcterms:W3CDTF">2011-06-29T15:13:21Z</dcterms:modified>
</cp:coreProperties>
</file>