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0"/>
      </p:ext>
    </p:extLst>
  </p:showPr>
  <p:clrMru>
    <a:srgbClr val="003366"/>
    <a:srgbClr val="CCFFFF"/>
    <a:srgbClr val="003399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90929"/>
  </p:normalViewPr>
  <p:slideViewPr>
    <p:cSldViewPr>
      <p:cViewPr varScale="1">
        <p:scale>
          <a:sx n="71" d="100"/>
          <a:sy n="71" d="100"/>
        </p:scale>
        <p:origin x="-86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s-I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is-I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A8B8BC-8BA9-48C6-895C-A164EB15D402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34237450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s-I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s-I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6F9A500-95B8-464B-B135-CB2C6CF1E98E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24004263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152400"/>
            <a:ext cx="1943100" cy="5410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s-I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152400"/>
            <a:ext cx="5676900" cy="5410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s-I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ABAD526-6D47-4C93-94F6-A3A9FD9D3D17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35605068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s-I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s-I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8AD3562-1CCE-4DC2-9FB0-8E914463623E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6831789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s-I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0FABCFE-4112-4351-A5ED-301AC645D606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28754203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s-I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4478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s-I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478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s-I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4C804B-FE40-4BEB-A786-0602659BA082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27507068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s-I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s-I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s-I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52758EE-4537-4807-AB5C-658C35A4C4E5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20957139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s-I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88C4732-559F-4C88-AB3B-763EA001B623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20430234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16BA3A-9406-45F1-95E6-0D1A7C69D98F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41779797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s-I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s-I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D3A7D0-A1B4-414D-9A40-BFA70979192F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13871516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s-I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is-I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DCB447-11A2-4A67-A2FC-35CE5D605124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39245362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524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GB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478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89BEA540-8600-445A-B61F-F79501EE3254}" type="slidenum">
              <a:rPr lang="en-GB"/>
              <a:pPr/>
              <a:t>‹#›</a:t>
            </a:fld>
            <a:endParaRPr lang="en-GB"/>
          </a:p>
        </p:txBody>
      </p:sp>
      <p:pic>
        <p:nvPicPr>
          <p:cNvPr id="1031" name="Picture 7" descr="M:\My Documents\Skjöl ÓÞS\Prívatmál\Samtök atvinnulífsins\merki_samtaka_atvinnulifsins_islenskt.jpg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4600" y="5791200"/>
            <a:ext cx="2171700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rgbClr val="0033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s-IS"/>
          </a:p>
        </p:txBody>
      </p:sp>
      <p:sp>
        <p:nvSpPr>
          <p:cNvPr id="1035" name="Text Box 11"/>
          <p:cNvSpPr txBox="1">
            <a:spLocks noChangeArrowheads="1"/>
          </p:cNvSpPr>
          <p:nvPr/>
        </p:nvSpPr>
        <p:spPr bwMode="auto">
          <a:xfrm rot="5400000">
            <a:off x="8151813" y="1446213"/>
            <a:ext cx="1676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s-IS" sz="1400">
                <a:solidFill>
                  <a:schemeClr val="bg1"/>
                </a:solidFill>
                <a:latin typeface="Verdana" pitchFamily="34" charset="0"/>
              </a:rPr>
              <a:t>www.sa.is</a:t>
            </a:r>
            <a:endParaRPr lang="en-GB" sz="1400">
              <a:solidFill>
                <a:schemeClr val="bg1"/>
              </a:solidFill>
              <a:latin typeface="Verdana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003366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003366"/>
          </a:solidFill>
          <a:latin typeface="Verdana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003366"/>
          </a:solidFill>
          <a:latin typeface="Verdana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003366"/>
          </a:solidFill>
          <a:latin typeface="Verdana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003366"/>
          </a:solidFill>
          <a:latin typeface="Verdana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003366"/>
          </a:solidFill>
          <a:latin typeface="Verdana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003366"/>
          </a:solidFill>
          <a:latin typeface="Verdana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003366"/>
          </a:solidFill>
          <a:latin typeface="Verdana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003366"/>
          </a:solidFill>
          <a:latin typeface="Verdana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is-I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9552" y="1988840"/>
            <a:ext cx="7772400" cy="1143000"/>
          </a:xfrm>
        </p:spPr>
        <p:txBody>
          <a:bodyPr/>
          <a:lstStyle/>
          <a:p>
            <a:r>
              <a:rPr lang="is-IS" sz="4000" smtClean="0"/>
              <a:t>BEINA BRAUTIN</a:t>
            </a:r>
            <a:endParaRPr lang="is-IS" sz="4000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71600" y="3140968"/>
            <a:ext cx="6872808" cy="1631032"/>
          </a:xfrm>
        </p:spPr>
        <p:txBody>
          <a:bodyPr/>
          <a:lstStyle/>
          <a:p>
            <a:r>
              <a:rPr lang="is-IS" sz="2400" dirty="0" smtClean="0"/>
              <a:t>Samkomulag um </a:t>
            </a:r>
            <a:r>
              <a:rPr lang="is-IS" sz="2400" smtClean="0"/>
              <a:t>fjárhagslega endurskipulagningu</a:t>
            </a:r>
            <a:br>
              <a:rPr lang="is-IS" sz="2400" smtClean="0"/>
            </a:br>
            <a:endParaRPr lang="is-IS" sz="2400" dirty="0" smtClean="0"/>
          </a:p>
          <a:p>
            <a:r>
              <a:rPr lang="is-IS" sz="2000" dirty="0" smtClean="0"/>
              <a:t>17. desember 2010 </a:t>
            </a:r>
            <a:endParaRPr lang="is-I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1143000"/>
          </a:xfrm>
        </p:spPr>
        <p:txBody>
          <a:bodyPr/>
          <a:lstStyle/>
          <a:p>
            <a:r>
              <a:rPr lang="is-IS" dirty="0" smtClean="0"/>
              <a:t>Samkomulagið</a:t>
            </a:r>
            <a:endParaRPr lang="is-I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828800"/>
            <a:ext cx="7772400" cy="4114800"/>
          </a:xfrm>
        </p:spPr>
        <p:txBody>
          <a:bodyPr/>
          <a:lstStyle/>
          <a:p>
            <a:r>
              <a:rPr lang="is-IS" sz="3200" dirty="0" smtClean="0"/>
              <a:t>Tímaramminn – 1. júní 2011</a:t>
            </a:r>
          </a:p>
          <a:p>
            <a:r>
              <a:rPr lang="is-IS" sz="3200" dirty="0" smtClean="0"/>
              <a:t>Niðurfærsla skulda að getu fyrirtækis</a:t>
            </a:r>
          </a:p>
          <a:p>
            <a:r>
              <a:rPr lang="is-IS" sz="3200" dirty="0" smtClean="0"/>
              <a:t>Skattamálin</a:t>
            </a:r>
          </a:p>
          <a:p>
            <a:pPr lvl="1"/>
            <a:r>
              <a:rPr lang="is-IS" dirty="0" smtClean="0"/>
              <a:t>Eldri skuldir á skuldabréf</a:t>
            </a:r>
          </a:p>
          <a:p>
            <a:pPr lvl="1"/>
            <a:r>
              <a:rPr lang="is-IS" dirty="0" smtClean="0"/>
              <a:t>Tekjuskattsskuld jafnvel felld niður að hluta</a:t>
            </a:r>
          </a:p>
          <a:p>
            <a:pPr lvl="1"/>
            <a:r>
              <a:rPr lang="is-IS" dirty="0" smtClean="0"/>
              <a:t>Niðurfellingar ekki skattskyldar nema í undantekningartilvikum</a:t>
            </a:r>
            <a:endParaRPr lang="is-I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dirty="0" smtClean="0"/>
              <a:t>Tækifæri</a:t>
            </a:r>
            <a:endParaRPr lang="is-I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s-IS" dirty="0" smtClean="0"/>
              <a:t>Máli skiptir að nýta tækifærið</a:t>
            </a:r>
          </a:p>
          <a:p>
            <a:r>
              <a:rPr lang="is-IS" dirty="0" smtClean="0"/>
              <a:t>Ekki hika við að kanna málið hjá bankanum</a:t>
            </a:r>
          </a:p>
          <a:p>
            <a:r>
              <a:rPr lang="is-IS" dirty="0" smtClean="0"/>
              <a:t>Grunnhugsunin er samkomulag milli fyrirtækisins og bankanna</a:t>
            </a:r>
          </a:p>
          <a:p>
            <a:r>
              <a:rPr lang="is-IS" dirty="0" smtClean="0"/>
              <a:t>Margir aðilar tilbúnir til að veita hlutlausa þjónustu</a:t>
            </a:r>
          </a:p>
          <a:p>
            <a:r>
              <a:rPr lang="is-IS" dirty="0" smtClean="0"/>
              <a:t>Allur atvinnurekstur er með</a:t>
            </a:r>
          </a:p>
          <a:p>
            <a:r>
              <a:rPr lang="is-IS" dirty="0" smtClean="0"/>
              <a:t>Virk eftirfylgni</a:t>
            </a:r>
            <a:endParaRPr lang="is-IS" dirty="0"/>
          </a:p>
        </p:txBody>
      </p:sp>
    </p:spTree>
    <p:extLst>
      <p:ext uri="{BB962C8B-B14F-4D97-AF65-F5344CB8AC3E}">
        <p14:creationId xmlns="" xmlns:p14="http://schemas.microsoft.com/office/powerpoint/2010/main" val="224245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dirty="0" smtClean="0"/>
              <a:t>Þýðing fyrir atvinnulífið</a:t>
            </a:r>
            <a:endParaRPr lang="is-I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s-IS" dirty="0" smtClean="0"/>
              <a:t>Fjárfestingar eru leiðin út úr kreppunni</a:t>
            </a:r>
          </a:p>
          <a:p>
            <a:r>
              <a:rPr lang="is-IS" dirty="0" smtClean="0"/>
              <a:t>Margt þarf að laga til að skapa hagstæð skilyrði til fjárfestinga</a:t>
            </a:r>
          </a:p>
          <a:p>
            <a:r>
              <a:rPr lang="is-IS" dirty="0" smtClean="0"/>
              <a:t>Kjarasamningar til 3 ára – ýmsar aðgerðir stjórnvalda</a:t>
            </a:r>
          </a:p>
          <a:p>
            <a:r>
              <a:rPr lang="is-IS" dirty="0" smtClean="0"/>
              <a:t>Samkomulagið er ein af lykilaðgerðunum</a:t>
            </a:r>
          </a:p>
          <a:p>
            <a:r>
              <a:rPr lang="is-IS" dirty="0" smtClean="0"/>
              <a:t>Mikilvægt að vel takist til</a:t>
            </a:r>
            <a:endParaRPr lang="is-IS" dirty="0"/>
          </a:p>
        </p:txBody>
      </p:sp>
    </p:spTree>
    <p:extLst>
      <p:ext uri="{BB962C8B-B14F-4D97-AF65-F5344CB8AC3E}">
        <p14:creationId xmlns="" xmlns:p14="http://schemas.microsoft.com/office/powerpoint/2010/main" val="3872771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dirty="0" smtClean="0"/>
              <a:t>Þýðing fyrir samfélagið</a:t>
            </a:r>
            <a:endParaRPr lang="is-I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s-IS" dirty="0" smtClean="0"/>
              <a:t>Hverjum er í hag að knýja 6000 – 7000 fyrirtæki í </a:t>
            </a:r>
            <a:r>
              <a:rPr lang="is-IS" smtClean="0"/>
              <a:t>gjaldþrot</a:t>
            </a:r>
            <a:r>
              <a:rPr lang="is-IS" smtClean="0"/>
              <a:t>?</a:t>
            </a:r>
          </a:p>
          <a:p>
            <a:r>
              <a:rPr lang="is-IS" smtClean="0"/>
              <a:t>Samkeppnissjónarmið?</a:t>
            </a:r>
            <a:endParaRPr lang="is-IS" dirty="0" smtClean="0"/>
          </a:p>
          <a:p>
            <a:r>
              <a:rPr lang="is-IS" dirty="0" smtClean="0"/>
              <a:t>Hvað tapa þá margir vinnunni og hversu mörg heimili lenda þá í erfiðleikum?</a:t>
            </a:r>
          </a:p>
          <a:p>
            <a:r>
              <a:rPr lang="is-IS" dirty="0" smtClean="0"/>
              <a:t>Getum við skipt um Íslendinga?</a:t>
            </a:r>
          </a:p>
          <a:p>
            <a:r>
              <a:rPr lang="is-IS" dirty="0" smtClean="0"/>
              <a:t>Hagur heimila og fyrirtækja fer saman</a:t>
            </a:r>
          </a:p>
          <a:p>
            <a:r>
              <a:rPr lang="is-IS" dirty="0" smtClean="0"/>
              <a:t>Vinnustaðurinn er ein af mikilvægustu stoðum samfélagsins </a:t>
            </a:r>
            <a:endParaRPr lang="is-IS" dirty="0"/>
          </a:p>
        </p:txBody>
      </p:sp>
    </p:spTree>
    <p:extLst>
      <p:ext uri="{BB962C8B-B14F-4D97-AF65-F5344CB8AC3E}">
        <p14:creationId xmlns="" xmlns:p14="http://schemas.microsoft.com/office/powerpoint/2010/main" val="1463301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dirty="0" smtClean="0"/>
              <a:t>Samstaða</a:t>
            </a:r>
            <a:endParaRPr lang="is-I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s-IS" dirty="0" smtClean="0"/>
              <a:t>SA vilja ná betri samstöðu um markmið og leiðir næstu árin</a:t>
            </a:r>
          </a:p>
          <a:p>
            <a:r>
              <a:rPr lang="is-IS" dirty="0" smtClean="0"/>
              <a:t>2% hagvöxtur þýðir áframhaldandi stöðnun, atvinnuleysi og skattahækkanir</a:t>
            </a:r>
          </a:p>
          <a:p>
            <a:r>
              <a:rPr lang="is-IS" dirty="0" smtClean="0"/>
              <a:t>Verðum að ná 4% - 5% hagvexti til að skapa næg störf og ná atvinnuleysi niður – fjárfestingar í útflutningi lykilatriði</a:t>
            </a:r>
          </a:p>
          <a:p>
            <a:r>
              <a:rPr lang="is-IS" dirty="0" smtClean="0"/>
              <a:t>Beina brautin er mikilvægt skref</a:t>
            </a:r>
            <a:endParaRPr lang="is-IS" dirty="0"/>
          </a:p>
        </p:txBody>
      </p:sp>
    </p:spTree>
    <p:extLst>
      <p:ext uri="{BB962C8B-B14F-4D97-AF65-F5344CB8AC3E}">
        <p14:creationId xmlns="" xmlns:p14="http://schemas.microsoft.com/office/powerpoint/2010/main" val="551244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undur á Grand um beinu brautina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Fundur á Grand um beinu brautina</Template>
  <TotalTime>29</TotalTime>
  <Words>209</Words>
  <Application>Microsoft Office PowerPoint</Application>
  <PresentationFormat>On-screen Show (4:3)</PresentationFormat>
  <Paragraphs>35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Fundur á Grand um beinu brautina</vt:lpstr>
      <vt:lpstr>BEINA BRAUTIN</vt:lpstr>
      <vt:lpstr>Samkomulagið</vt:lpstr>
      <vt:lpstr>Tækifæri</vt:lpstr>
      <vt:lpstr>Þýðing fyrir atvinnulífið</vt:lpstr>
      <vt:lpstr>Þýðing fyrir samfélagið</vt:lpstr>
      <vt:lpstr>Samstaða</vt:lpstr>
    </vt:vector>
  </TitlesOfParts>
  <Company>Samtök Atvinnulífsins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Beina brautin</dc:title>
  <dc:creator>Vilhjalmur</dc:creator>
  <cp:lastModifiedBy>Hörður Vilberg</cp:lastModifiedBy>
  <cp:revision>4</cp:revision>
  <dcterms:created xsi:type="dcterms:W3CDTF">2010-12-16T17:31:29Z</dcterms:created>
  <dcterms:modified xsi:type="dcterms:W3CDTF">2010-12-17T08:17:46Z</dcterms:modified>
</cp:coreProperties>
</file>