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16"/>
  </p:handoutMasterIdLst>
  <p:sldIdLst>
    <p:sldId id="256" r:id="rId2"/>
    <p:sldId id="260" r:id="rId3"/>
    <p:sldId id="258" r:id="rId4"/>
    <p:sldId id="265" r:id="rId5"/>
    <p:sldId id="264" r:id="rId6"/>
    <p:sldId id="263" r:id="rId7"/>
    <p:sldId id="262" r:id="rId8"/>
    <p:sldId id="266" r:id="rId9"/>
    <p:sldId id="261" r:id="rId10"/>
    <p:sldId id="270" r:id="rId11"/>
    <p:sldId id="269" r:id="rId12"/>
    <p:sldId id="268" r:id="rId13"/>
    <p:sldId id="267" r:id="rId14"/>
    <p:sldId id="259" r:id="rId15"/>
  </p:sldIdLst>
  <p:sldSz cx="9144000" cy="6858000" type="screen4x3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66"/>
    <a:srgbClr val="CCFFFF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6" d="100"/>
          <a:sy n="106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tyr\users\hannes\Almennt\400%20st&#230;rstu%20fyrirt&#230;kin%20-%20&#225;%20&#237;slensku%202010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tyr\users\hannes\Almennt\400%20st&#230;rstu%20fyrirt&#230;kin%20-%20&#225;%20&#237;slensku%202010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tyr\users\hannes\Almennt\400%20st&#230;rstu%20fyrirt&#230;kin%20-%20&#225;%20&#237;slensku%202010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tyr\users\hannes\Almennt\400%20st&#230;rstu%20fyrirt&#230;kin%20-%20&#225;%20&#237;slensku%202010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tyr\users\hannes\Almennt\400%20st&#230;rstu%20fyrirt&#230;kin%20-%20&#225;%20&#237;slensku%20201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tyr\users\hannes\Almennt\400%20st&#230;rstu%20fyrirt&#230;kin%20-%20&#225;%20&#237;slensku%20201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tyr\users\hannes\Almennt\400%20st&#230;rstu%20fyrirt&#230;kin%20-%20&#225;%20&#237;slensku%20201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tyr\users\hannes\Almennt\400%20st&#230;rstu%20fyrirt&#230;kin%20-%20&#225;%20&#237;slensku%202010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tyr\users\hannes\Almennt\400%20st&#230;rstu%20fyrirt&#230;kin%20-%20&#225;%20&#237;slensku%20201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tyr\users\hannes\Almennt\400%20st&#230;rstu%20fyrirt&#230;kin%20-%20&#225;%20&#237;slensku%202010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tyr\users\hannes\Almennt\400%20st&#230;rstu%20fyrirt&#230;kin%20-%20&#225;%20&#237;slensku%202010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tyr\users\hannes\Almennt\400%20st&#230;rstu%20fyrirt&#230;kin%20-%20&#225;%20&#237;slensku%20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800"/>
            </a:pPr>
            <a:r>
              <a:rPr lang="en-US" sz="1800" b="1"/>
              <a:t>Vísitala efnahagslífsins</a:t>
            </a:r>
          </a:p>
          <a:p>
            <a:pPr>
              <a:defRPr sz="1800"/>
            </a:pPr>
            <a:r>
              <a:rPr lang="en-US" sz="1800" b="0"/>
              <a:t>mat á aðstæðum í efnahagslífinu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929888586325309E-2"/>
          <c:y val="0.12153985458736111"/>
          <c:w val="0.92157067584032859"/>
          <c:h val="0.70792212261592002"/>
        </c:manualLayout>
      </c:layout>
      <c:lineChart>
        <c:grouping val="standard"/>
        <c:ser>
          <c:idx val="0"/>
          <c:order val="0"/>
          <c:tx>
            <c:strRef>
              <c:f>'G1'!$B$4</c:f>
              <c:strCache>
                <c:ptCount val="1"/>
                <c:pt idx="0">
                  <c:v>Núvarandi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'G1'!$A$5:$A$29</c:f>
              <c:strCache>
                <c:ptCount val="25"/>
                <c:pt idx="0">
                  <c:v>Sept. '02</c:v>
                </c:pt>
                <c:pt idx="1">
                  <c:v>Feb. '03</c:v>
                </c:pt>
                <c:pt idx="2">
                  <c:v>Sept. '03</c:v>
                </c:pt>
                <c:pt idx="3">
                  <c:v>Feb. '04</c:v>
                </c:pt>
                <c:pt idx="4">
                  <c:v>Sept. '04</c:v>
                </c:pt>
                <c:pt idx="5">
                  <c:v>Feb. '05</c:v>
                </c:pt>
                <c:pt idx="6">
                  <c:v>Okt. '05</c:v>
                </c:pt>
                <c:pt idx="7">
                  <c:v>Feb. '06</c:v>
                </c:pt>
                <c:pt idx="8">
                  <c:v>Maí '06</c:v>
                </c:pt>
                <c:pt idx="9">
                  <c:v>Sept. '06</c:v>
                </c:pt>
                <c:pt idx="10">
                  <c:v>Des. '06</c:v>
                </c:pt>
                <c:pt idx="11">
                  <c:v>Feb. '07</c:v>
                </c:pt>
                <c:pt idx="12">
                  <c:v>Maí '07</c:v>
                </c:pt>
                <c:pt idx="13">
                  <c:v>Sept. '07</c:v>
                </c:pt>
                <c:pt idx="14">
                  <c:v>Des. '07</c:v>
                </c:pt>
                <c:pt idx="15">
                  <c:v>Mars '08</c:v>
                </c:pt>
                <c:pt idx="16">
                  <c:v>Júní '08</c:v>
                </c:pt>
                <c:pt idx="17">
                  <c:v>Okt. '08</c:v>
                </c:pt>
                <c:pt idx="18">
                  <c:v>Des '08</c:v>
                </c:pt>
                <c:pt idx="19">
                  <c:v>Mars '09</c:v>
                </c:pt>
                <c:pt idx="20">
                  <c:v>Maí '09</c:v>
                </c:pt>
                <c:pt idx="21">
                  <c:v>Sept. '09</c:v>
                </c:pt>
                <c:pt idx="22">
                  <c:v>Des. '09</c:v>
                </c:pt>
                <c:pt idx="23">
                  <c:v>Mars '10</c:v>
                </c:pt>
                <c:pt idx="24">
                  <c:v>Júní '10</c:v>
                </c:pt>
              </c:strCache>
            </c:strRef>
          </c:cat>
          <c:val>
            <c:numRef>
              <c:f>'G1'!$B$5:$B$29</c:f>
              <c:numCache>
                <c:formatCode>0.0</c:formatCode>
                <c:ptCount val="25"/>
                <c:pt idx="0">
                  <c:v>156.80000000000001</c:v>
                </c:pt>
                <c:pt idx="1">
                  <c:v>130.6</c:v>
                </c:pt>
                <c:pt idx="2">
                  <c:v>186.7</c:v>
                </c:pt>
                <c:pt idx="3">
                  <c:v>183.8</c:v>
                </c:pt>
                <c:pt idx="4">
                  <c:v>196.3</c:v>
                </c:pt>
                <c:pt idx="5">
                  <c:v>181.8</c:v>
                </c:pt>
                <c:pt idx="6">
                  <c:v>156.4</c:v>
                </c:pt>
                <c:pt idx="7">
                  <c:v>174.5</c:v>
                </c:pt>
                <c:pt idx="8">
                  <c:v>161.80000000000001</c:v>
                </c:pt>
                <c:pt idx="9">
                  <c:v>173.3</c:v>
                </c:pt>
                <c:pt idx="10">
                  <c:v>193.1</c:v>
                </c:pt>
                <c:pt idx="11" formatCode="#,##0.0">
                  <c:v>193</c:v>
                </c:pt>
                <c:pt idx="12" formatCode="#,##0.0">
                  <c:v>196.5</c:v>
                </c:pt>
                <c:pt idx="13" formatCode="#,##0.0">
                  <c:v>189.5</c:v>
                </c:pt>
                <c:pt idx="14" formatCode="#,##0.0">
                  <c:v>140.80000000000001</c:v>
                </c:pt>
                <c:pt idx="15">
                  <c:v>50</c:v>
                </c:pt>
                <c:pt idx="16" formatCode="General">
                  <c:v>3.9</c:v>
                </c:pt>
                <c:pt idx="17" formatCode="General">
                  <c:v>9.9</c:v>
                </c:pt>
                <c:pt idx="18" formatCode="General">
                  <c:v>0</c:v>
                </c:pt>
                <c:pt idx="19" formatCode="General">
                  <c:v>0.70000000000000007</c:v>
                </c:pt>
                <c:pt idx="20" formatCode="General">
                  <c:v>0</c:v>
                </c:pt>
                <c:pt idx="21" formatCode="General">
                  <c:v>0</c:v>
                </c:pt>
                <c:pt idx="22" formatCode="General">
                  <c:v>0</c:v>
                </c:pt>
                <c:pt idx="23" formatCode="General">
                  <c:v>4</c:v>
                </c:pt>
                <c:pt idx="24" formatCode="General">
                  <c:v>1.4</c:v>
                </c:pt>
              </c:numCache>
            </c:numRef>
          </c:val>
        </c:ser>
        <c:ser>
          <c:idx val="1"/>
          <c:order val="1"/>
          <c:tx>
            <c:strRef>
              <c:f>'G1'!$C$4</c:f>
              <c:strCache>
                <c:ptCount val="1"/>
                <c:pt idx="0">
                  <c:v>Eftir 6 mánuði</c:v>
                </c:pt>
              </c:strCache>
            </c:strRef>
          </c:tx>
          <c:spPr>
            <a:ln>
              <a:solidFill>
                <a:srgbClr val="000080"/>
              </a:solidFill>
            </a:ln>
          </c:spPr>
          <c:marker>
            <c:symbol val="none"/>
          </c:marker>
          <c:cat>
            <c:strRef>
              <c:f>'G1'!$A$5:$A$29</c:f>
              <c:strCache>
                <c:ptCount val="25"/>
                <c:pt idx="0">
                  <c:v>Sept. '02</c:v>
                </c:pt>
                <c:pt idx="1">
                  <c:v>Feb. '03</c:v>
                </c:pt>
                <c:pt idx="2">
                  <c:v>Sept. '03</c:v>
                </c:pt>
                <c:pt idx="3">
                  <c:v>Feb. '04</c:v>
                </c:pt>
                <c:pt idx="4">
                  <c:v>Sept. '04</c:v>
                </c:pt>
                <c:pt idx="5">
                  <c:v>Feb. '05</c:v>
                </c:pt>
                <c:pt idx="6">
                  <c:v>Okt. '05</c:v>
                </c:pt>
                <c:pt idx="7">
                  <c:v>Feb. '06</c:v>
                </c:pt>
                <c:pt idx="8">
                  <c:v>Maí '06</c:v>
                </c:pt>
                <c:pt idx="9">
                  <c:v>Sept. '06</c:v>
                </c:pt>
                <c:pt idx="10">
                  <c:v>Des. '06</c:v>
                </c:pt>
                <c:pt idx="11">
                  <c:v>Feb. '07</c:v>
                </c:pt>
                <c:pt idx="12">
                  <c:v>Maí '07</c:v>
                </c:pt>
                <c:pt idx="13">
                  <c:v>Sept. '07</c:v>
                </c:pt>
                <c:pt idx="14">
                  <c:v>Des. '07</c:v>
                </c:pt>
                <c:pt idx="15">
                  <c:v>Mars '08</c:v>
                </c:pt>
                <c:pt idx="16">
                  <c:v>Júní '08</c:v>
                </c:pt>
                <c:pt idx="17">
                  <c:v>Okt. '08</c:v>
                </c:pt>
                <c:pt idx="18">
                  <c:v>Des '08</c:v>
                </c:pt>
                <c:pt idx="19">
                  <c:v>Mars '09</c:v>
                </c:pt>
                <c:pt idx="20">
                  <c:v>Maí '09</c:v>
                </c:pt>
                <c:pt idx="21">
                  <c:v>Sept. '09</c:v>
                </c:pt>
                <c:pt idx="22">
                  <c:v>Des. '09</c:v>
                </c:pt>
                <c:pt idx="23">
                  <c:v>Mars '10</c:v>
                </c:pt>
                <c:pt idx="24">
                  <c:v>Júní '10</c:v>
                </c:pt>
              </c:strCache>
            </c:strRef>
          </c:cat>
          <c:val>
            <c:numRef>
              <c:f>'G1'!$C$5:$C$29</c:f>
              <c:numCache>
                <c:formatCode>General</c:formatCode>
                <c:ptCount val="25"/>
                <c:pt idx="0">
                  <c:v>181.4</c:v>
                </c:pt>
                <c:pt idx="1">
                  <c:v>168.5</c:v>
                </c:pt>
                <c:pt idx="2" formatCode="#,##0.0">
                  <c:v>189</c:v>
                </c:pt>
                <c:pt idx="3" formatCode="#,##0.0">
                  <c:v>161.6</c:v>
                </c:pt>
                <c:pt idx="4" formatCode="#,##0.0">
                  <c:v>150</c:v>
                </c:pt>
                <c:pt idx="5" formatCode="#,##0.0">
                  <c:v>88.6</c:v>
                </c:pt>
                <c:pt idx="6">
                  <c:v>43.5</c:v>
                </c:pt>
                <c:pt idx="7">
                  <c:v>85.7</c:v>
                </c:pt>
                <c:pt idx="8">
                  <c:v>69.900000000000006</c:v>
                </c:pt>
                <c:pt idx="9">
                  <c:v>111.8</c:v>
                </c:pt>
                <c:pt idx="10">
                  <c:v>88.7</c:v>
                </c:pt>
                <c:pt idx="11" formatCode="#,##0.0">
                  <c:v>117.5</c:v>
                </c:pt>
                <c:pt idx="12" formatCode="#,##0.0">
                  <c:v>106.5</c:v>
                </c:pt>
                <c:pt idx="13" formatCode="#,##0.0">
                  <c:v>80</c:v>
                </c:pt>
                <c:pt idx="14" formatCode="#,##0.0">
                  <c:v>53.1</c:v>
                </c:pt>
                <c:pt idx="15" formatCode="0.0">
                  <c:v>73.2</c:v>
                </c:pt>
                <c:pt idx="16">
                  <c:v>85.5</c:v>
                </c:pt>
                <c:pt idx="17">
                  <c:v>98.3</c:v>
                </c:pt>
                <c:pt idx="18">
                  <c:v>63.4</c:v>
                </c:pt>
                <c:pt idx="19">
                  <c:v>93.4</c:v>
                </c:pt>
                <c:pt idx="20">
                  <c:v>35.700000000000003</c:v>
                </c:pt>
                <c:pt idx="21">
                  <c:v>86.9</c:v>
                </c:pt>
                <c:pt idx="22">
                  <c:v>59.8</c:v>
                </c:pt>
                <c:pt idx="23">
                  <c:v>98.3</c:v>
                </c:pt>
                <c:pt idx="24">
                  <c:v>105.2</c:v>
                </c:pt>
              </c:numCache>
            </c:numRef>
          </c:val>
        </c:ser>
        <c:ser>
          <c:idx val="2"/>
          <c:order val="2"/>
          <c:tx>
            <c:strRef>
              <c:f>'G1'!$D$4</c:f>
              <c:strCache>
                <c:ptCount val="1"/>
                <c:pt idx="0">
                  <c:v>Eftir 12 mánuði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val>
            <c:numRef>
              <c:f>'G1'!$D$5:$D$28</c:f>
              <c:numCache>
                <c:formatCode>#,##0.0</c:formatCode>
                <c:ptCount val="24"/>
                <c:pt idx="0">
                  <c:v>182.4</c:v>
                </c:pt>
                <c:pt idx="1">
                  <c:v>183.8</c:v>
                </c:pt>
                <c:pt idx="2">
                  <c:v>179.2</c:v>
                </c:pt>
                <c:pt idx="3">
                  <c:v>157.80000000000001</c:v>
                </c:pt>
                <c:pt idx="4">
                  <c:v>124.4</c:v>
                </c:pt>
                <c:pt idx="5">
                  <c:v>73</c:v>
                </c:pt>
                <c:pt idx="6">
                  <c:v>49.7</c:v>
                </c:pt>
                <c:pt idx="7">
                  <c:v>70.7</c:v>
                </c:pt>
                <c:pt idx="8">
                  <c:v>99.149999999999991</c:v>
                </c:pt>
                <c:pt idx="9">
                  <c:v>127.6</c:v>
                </c:pt>
                <c:pt idx="10">
                  <c:v>118.69999999999999</c:v>
                </c:pt>
                <c:pt idx="11">
                  <c:v>109.8</c:v>
                </c:pt>
                <c:pt idx="12">
                  <c:v>93.9</c:v>
                </c:pt>
                <c:pt idx="13">
                  <c:v>78</c:v>
                </c:pt>
                <c:pt idx="14">
                  <c:v>97.25</c:v>
                </c:pt>
                <c:pt idx="15" formatCode="0.0">
                  <c:v>116.5</c:v>
                </c:pt>
                <c:pt idx="16" formatCode="General">
                  <c:v>76.5</c:v>
                </c:pt>
                <c:pt idx="17" formatCode="General">
                  <c:v>150.69999999999999</c:v>
                </c:pt>
                <c:pt idx="18" formatCode="0.0">
                  <c:v>151.1</c:v>
                </c:pt>
                <c:pt idx="19">
                  <c:v>151.5</c:v>
                </c:pt>
                <c:pt idx="20">
                  <c:v>149.5</c:v>
                </c:pt>
                <c:pt idx="21">
                  <c:v>147.5</c:v>
                </c:pt>
                <c:pt idx="22" formatCode="0.0">
                  <c:v>146.65</c:v>
                </c:pt>
                <c:pt idx="23" formatCode="General">
                  <c:v>145.80000000000001</c:v>
                </c:pt>
              </c:numCache>
            </c:numRef>
          </c:val>
        </c:ser>
        <c:marker val="1"/>
        <c:axId val="159594368"/>
        <c:axId val="159595904"/>
      </c:lineChart>
      <c:catAx>
        <c:axId val="159594368"/>
        <c:scaling>
          <c:orientation val="minMax"/>
        </c:scaling>
        <c:axPos val="b"/>
        <c:majorTickMark val="none"/>
        <c:tickLblPos val="nextTo"/>
        <c:crossAx val="159595904"/>
        <c:crosses val="autoZero"/>
        <c:auto val="1"/>
        <c:lblAlgn val="ctr"/>
        <c:lblOffset val="100"/>
      </c:catAx>
      <c:valAx>
        <c:axId val="159595904"/>
        <c:scaling>
          <c:orientation val="minMax"/>
          <c:max val="200"/>
          <c:min val="0"/>
        </c:scaling>
        <c:axPos val="l"/>
        <c:majorGridlines/>
        <c:numFmt formatCode="0" sourceLinked="0"/>
        <c:majorTickMark val="none"/>
        <c:tickLblPos val="nextTo"/>
        <c:spPr>
          <a:ln w="9525">
            <a:noFill/>
          </a:ln>
        </c:spPr>
        <c:crossAx val="1595943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2275069602276432"/>
          <c:y val="0.12716713130874349"/>
          <c:w val="0.26873551840737814"/>
          <c:h val="0.15216027986296446"/>
        </c:manualLayout>
      </c:layout>
      <c:spPr>
        <a:solidFill>
          <a:schemeClr val="bg1"/>
        </a:solidFill>
      </c:spPr>
    </c:legend>
    <c:plotVisOnly val="1"/>
  </c:chart>
  <c:txPr>
    <a:bodyPr/>
    <a:lstStyle/>
    <a:p>
      <a:pPr>
        <a:defRPr sz="1200" baseline="0">
          <a:latin typeface="Verdana" pitchFamily="34" charset="0"/>
        </a:defRPr>
      </a:pPr>
      <a:endParaRPr lang="en-US"/>
    </a:p>
  </c:tx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en-US" sz="1800" b="1" i="0" baseline="0"/>
              <a:t>Vísitala starfsmannafjölda eftir greinum í júní 2010</a:t>
            </a:r>
          </a:p>
          <a:p>
            <a:pPr algn="ctr">
              <a:defRPr/>
            </a:pPr>
            <a:r>
              <a:rPr lang="en-US" sz="1800" b="0" i="0" baseline="0"/>
              <a:t>Þörf fyrir fjölgun eða fækkun starfsmanna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Gögn!$A$36:$A$43</c:f>
              <c:strCache>
                <c:ptCount val="8"/>
                <c:pt idx="0">
                  <c:v>Iðnaður og framleiðsla</c:v>
                </c:pt>
                <c:pt idx="1">
                  <c:v>Verslun</c:v>
                </c:pt>
                <c:pt idx="2">
                  <c:v>Sjávarútvegur</c:v>
                </c:pt>
                <c:pt idx="3">
                  <c:v>Samgöng., flutn. og ferðaþj.</c:v>
                </c:pt>
                <c:pt idx="4">
                  <c:v>Byggingast. og veitur</c:v>
                </c:pt>
                <c:pt idx="5">
                  <c:v>Fjármála og tryggingast.</c:v>
                </c:pt>
                <c:pt idx="6">
                  <c:v>Ýmis sérhæfð þjónusta</c:v>
                </c:pt>
                <c:pt idx="7">
                  <c:v>Alls</c:v>
                </c:pt>
              </c:strCache>
            </c:strRef>
          </c:cat>
          <c:val>
            <c:numRef>
              <c:f>Gögn!$T$36:$T$43</c:f>
              <c:numCache>
                <c:formatCode>0.0</c:formatCode>
                <c:ptCount val="8"/>
                <c:pt idx="0">
                  <c:v>76.900000000000006</c:v>
                </c:pt>
                <c:pt idx="1">
                  <c:v>62.5</c:v>
                </c:pt>
                <c:pt idx="2">
                  <c:v>66.7</c:v>
                </c:pt>
                <c:pt idx="3">
                  <c:v>0</c:v>
                </c:pt>
                <c:pt idx="4">
                  <c:v>28.6</c:v>
                </c:pt>
                <c:pt idx="5">
                  <c:v>120</c:v>
                </c:pt>
                <c:pt idx="6">
                  <c:v>75</c:v>
                </c:pt>
                <c:pt idx="7">
                  <c:v>64.7</c:v>
                </c:pt>
              </c:numCache>
            </c:numRef>
          </c:val>
        </c:ser>
        <c:axId val="100728192"/>
        <c:axId val="101488896"/>
      </c:barChart>
      <c:catAx>
        <c:axId val="100728192"/>
        <c:scaling>
          <c:orientation val="minMax"/>
        </c:scaling>
        <c:axPos val="l"/>
        <c:majorTickMark val="none"/>
        <c:tickLblPos val="nextTo"/>
        <c:crossAx val="101488896"/>
        <c:crosses val="autoZero"/>
        <c:auto val="1"/>
        <c:lblAlgn val="ctr"/>
        <c:lblOffset val="100"/>
      </c:catAx>
      <c:valAx>
        <c:axId val="101488896"/>
        <c:scaling>
          <c:orientation val="minMax"/>
          <c:max val="200"/>
        </c:scaling>
        <c:axPos val="b"/>
        <c:majorGridlines/>
        <c:numFmt formatCode="0" sourceLinked="0"/>
        <c:majorTickMark val="none"/>
        <c:tickLblPos val="nextTo"/>
        <c:crossAx val="100728192"/>
        <c:crosses val="autoZero"/>
        <c:crossBetween val="between"/>
      </c:valAx>
    </c:plotArea>
    <c:plotVisOnly val="1"/>
  </c:chart>
  <c:txPr>
    <a:bodyPr/>
    <a:lstStyle/>
    <a:p>
      <a:pPr>
        <a:defRPr>
          <a:latin typeface="Verdana" pitchFamily="34" charset="0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en-US" sz="1800" b="1" i="0" baseline="0"/>
              <a:t>Vísitala innlendrar eftirspurnar eftir greinum í júní 2010 </a:t>
            </a:r>
            <a:endParaRPr lang="en-US"/>
          </a:p>
          <a:p>
            <a:pPr algn="ctr">
              <a:defRPr/>
            </a:pPr>
            <a:r>
              <a:rPr lang="en-US" sz="1800" b="0" i="0" baseline="0"/>
              <a:t>Horfur næstu sex mánuði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Gögn!$A$69:$A$76</c:f>
              <c:strCache>
                <c:ptCount val="8"/>
                <c:pt idx="0">
                  <c:v>Iðnaður og framleiðsla</c:v>
                </c:pt>
                <c:pt idx="1">
                  <c:v>Verslun</c:v>
                </c:pt>
                <c:pt idx="2">
                  <c:v>Sjávarútvegur</c:v>
                </c:pt>
                <c:pt idx="3">
                  <c:v>Samgöng., flutn. og ferðaþj.</c:v>
                </c:pt>
                <c:pt idx="4">
                  <c:v>Byggingast. og veitur</c:v>
                </c:pt>
                <c:pt idx="5">
                  <c:v>Fjármála og tryggingast.</c:v>
                </c:pt>
                <c:pt idx="6">
                  <c:v>Ýmis sérhæfð þjónusta</c:v>
                </c:pt>
                <c:pt idx="7">
                  <c:v>Alls</c:v>
                </c:pt>
              </c:strCache>
            </c:strRef>
          </c:cat>
          <c:val>
            <c:numRef>
              <c:f>Gögn!$T$69:$T$76</c:f>
              <c:numCache>
                <c:formatCode>0.0</c:formatCode>
                <c:ptCount val="8"/>
                <c:pt idx="0">
                  <c:v>53.3</c:v>
                </c:pt>
                <c:pt idx="1">
                  <c:v>83.3</c:v>
                </c:pt>
                <c:pt idx="2">
                  <c:v>0</c:v>
                </c:pt>
                <c:pt idx="3">
                  <c:v>66.7</c:v>
                </c:pt>
                <c:pt idx="4">
                  <c:v>54.5</c:v>
                </c:pt>
                <c:pt idx="5">
                  <c:v>117.6</c:v>
                </c:pt>
                <c:pt idx="6">
                  <c:v>40</c:v>
                </c:pt>
                <c:pt idx="7">
                  <c:v>72</c:v>
                </c:pt>
              </c:numCache>
            </c:numRef>
          </c:val>
        </c:ser>
        <c:axId val="108354944"/>
        <c:axId val="108364928"/>
      </c:barChart>
      <c:catAx>
        <c:axId val="108354944"/>
        <c:scaling>
          <c:orientation val="minMax"/>
        </c:scaling>
        <c:axPos val="l"/>
        <c:majorTickMark val="none"/>
        <c:tickLblPos val="nextTo"/>
        <c:crossAx val="108364928"/>
        <c:crosses val="autoZero"/>
        <c:auto val="1"/>
        <c:lblAlgn val="ctr"/>
        <c:lblOffset val="100"/>
      </c:catAx>
      <c:valAx>
        <c:axId val="108364928"/>
        <c:scaling>
          <c:orientation val="minMax"/>
          <c:max val="200"/>
        </c:scaling>
        <c:axPos val="b"/>
        <c:majorGridlines/>
        <c:numFmt formatCode="0" sourceLinked="0"/>
        <c:majorTickMark val="none"/>
        <c:tickLblPos val="nextTo"/>
        <c:crossAx val="108354944"/>
        <c:crosses val="autoZero"/>
        <c:crossBetween val="between"/>
      </c:valAx>
    </c:plotArea>
    <c:plotVisOnly val="1"/>
  </c:chart>
  <c:txPr>
    <a:bodyPr/>
    <a:lstStyle/>
    <a:p>
      <a:pPr>
        <a:defRPr>
          <a:latin typeface="Verdana" pitchFamily="34" charset="0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/>
            </a:pPr>
            <a:r>
              <a:rPr lang="en-US" sz="1750"/>
              <a:t>Vísitala erlendrar eftirspurnar eftir greinum í júní 2010</a:t>
            </a:r>
          </a:p>
          <a:p>
            <a:pPr>
              <a:defRPr sz="1800"/>
            </a:pPr>
            <a:r>
              <a:rPr lang="en-US" sz="1750" b="0"/>
              <a:t>Horfur næstu sex mánuði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cat>
            <c:strRef>
              <c:f>Gögn!$A$80:$A$87</c:f>
              <c:strCache>
                <c:ptCount val="8"/>
                <c:pt idx="0">
                  <c:v>Iðnaður og framleiðsla</c:v>
                </c:pt>
                <c:pt idx="1">
                  <c:v>Verslun</c:v>
                </c:pt>
                <c:pt idx="2">
                  <c:v>Sjávarútvegur</c:v>
                </c:pt>
                <c:pt idx="3">
                  <c:v>Samgöng., flutn. Og ferðaþj.</c:v>
                </c:pt>
                <c:pt idx="4">
                  <c:v>Byggingast. og veitur</c:v>
                </c:pt>
                <c:pt idx="5">
                  <c:v>Fjármála og tryggingast.</c:v>
                </c:pt>
                <c:pt idx="6">
                  <c:v>Ýmis sérhæfð þjónusta</c:v>
                </c:pt>
                <c:pt idx="7">
                  <c:v>Heild</c:v>
                </c:pt>
              </c:strCache>
            </c:strRef>
          </c:cat>
          <c:val>
            <c:numRef>
              <c:f>Gögn!$T$80:$T$87</c:f>
              <c:numCache>
                <c:formatCode>0.0</c:formatCode>
                <c:ptCount val="8"/>
                <c:pt idx="0">
                  <c:v>145.5</c:v>
                </c:pt>
                <c:pt idx="1">
                  <c:v>200</c:v>
                </c:pt>
                <c:pt idx="2">
                  <c:v>200</c:v>
                </c:pt>
                <c:pt idx="3">
                  <c:v>133.30000000000001</c:v>
                </c:pt>
                <c:pt idx="4">
                  <c:v>200</c:v>
                </c:pt>
                <c:pt idx="5">
                  <c:v>177.8</c:v>
                </c:pt>
                <c:pt idx="6">
                  <c:v>125</c:v>
                </c:pt>
                <c:pt idx="7">
                  <c:v>160</c:v>
                </c:pt>
              </c:numCache>
            </c:numRef>
          </c:val>
        </c:ser>
        <c:axId val="101501568"/>
        <c:axId val="101536128"/>
      </c:barChart>
      <c:catAx>
        <c:axId val="101501568"/>
        <c:scaling>
          <c:orientation val="minMax"/>
        </c:scaling>
        <c:axPos val="l"/>
        <c:majorTickMark val="none"/>
        <c:tickLblPos val="nextTo"/>
        <c:crossAx val="101536128"/>
        <c:crosses val="autoZero"/>
        <c:auto val="1"/>
        <c:lblAlgn val="ctr"/>
        <c:lblOffset val="100"/>
      </c:catAx>
      <c:valAx>
        <c:axId val="101536128"/>
        <c:scaling>
          <c:orientation val="minMax"/>
          <c:max val="200"/>
        </c:scaling>
        <c:axPos val="b"/>
        <c:majorGridlines/>
        <c:numFmt formatCode="0" sourceLinked="0"/>
        <c:majorTickMark val="none"/>
        <c:tickLblPos val="nextTo"/>
        <c:crossAx val="101501568"/>
        <c:crosses val="autoZero"/>
        <c:crossBetween val="between"/>
      </c:valAx>
    </c:plotArea>
    <c:plotVisOnly val="1"/>
  </c:chart>
  <c:txPr>
    <a:bodyPr/>
    <a:lstStyle/>
    <a:p>
      <a:pPr>
        <a:defRPr sz="1200">
          <a:latin typeface="Verdana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sz="1800" b="1" i="0" baseline="0"/>
              <a:t>Vísitala starfsmannafjölda </a:t>
            </a:r>
            <a:endParaRPr lang="en-US" sz="1800"/>
          </a:p>
          <a:p>
            <a:pPr>
              <a:defRPr/>
            </a:pPr>
            <a:r>
              <a:rPr lang="en-US" sz="1800" b="0" i="0" baseline="0"/>
              <a:t>Þörf fyrir fjölgun eða fækkun starfsmanna</a:t>
            </a:r>
            <a:endParaRPr lang="en-US" sz="1800" b="0"/>
          </a:p>
        </c:rich>
      </c:tx>
      <c:layout/>
    </c:title>
    <c:plotArea>
      <c:layout/>
      <c:lineChart>
        <c:grouping val="standard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strRef>
              <c:f>Gögn!$B$35:$T$35</c:f>
              <c:strCache>
                <c:ptCount val="19"/>
                <c:pt idx="0">
                  <c:v>Okt. '05</c:v>
                </c:pt>
                <c:pt idx="1">
                  <c:v>Feb. '06</c:v>
                </c:pt>
                <c:pt idx="2">
                  <c:v>Maí. '06</c:v>
                </c:pt>
                <c:pt idx="3">
                  <c:v>Sept. '06</c:v>
                </c:pt>
                <c:pt idx="4">
                  <c:v>Des. '06</c:v>
                </c:pt>
                <c:pt idx="5">
                  <c:v>Feb. '07</c:v>
                </c:pt>
                <c:pt idx="6">
                  <c:v>Maí. '07</c:v>
                </c:pt>
                <c:pt idx="7">
                  <c:v>Sept. '07</c:v>
                </c:pt>
                <c:pt idx="8">
                  <c:v>Des. '07</c:v>
                </c:pt>
                <c:pt idx="9">
                  <c:v>Mar. '08</c:v>
                </c:pt>
                <c:pt idx="10">
                  <c:v>Jún. '08</c:v>
                </c:pt>
                <c:pt idx="11">
                  <c:v>Okt. '08</c:v>
                </c:pt>
                <c:pt idx="12">
                  <c:v>Des. '08</c:v>
                </c:pt>
                <c:pt idx="13">
                  <c:v>Mar. '09</c:v>
                </c:pt>
                <c:pt idx="14">
                  <c:v>Maí. '09</c:v>
                </c:pt>
                <c:pt idx="15">
                  <c:v>Sept. '09</c:v>
                </c:pt>
                <c:pt idx="16">
                  <c:v>Des. '09</c:v>
                </c:pt>
                <c:pt idx="17">
                  <c:v>Mar. '10</c:v>
                </c:pt>
                <c:pt idx="18">
                  <c:v>Jún. '10</c:v>
                </c:pt>
              </c:strCache>
            </c:strRef>
          </c:cat>
          <c:val>
            <c:numRef>
              <c:f>Gögn!$B$43:$T$43</c:f>
              <c:numCache>
                <c:formatCode>0.0</c:formatCode>
                <c:ptCount val="19"/>
                <c:pt idx="0">
                  <c:v>142.85714285714292</c:v>
                </c:pt>
                <c:pt idx="1">
                  <c:v>171.85185185185188</c:v>
                </c:pt>
                <c:pt idx="2">
                  <c:v>174.57627118644066</c:v>
                </c:pt>
                <c:pt idx="3">
                  <c:v>172.47706422018345</c:v>
                </c:pt>
                <c:pt idx="4">
                  <c:v>157.26495726495719</c:v>
                </c:pt>
                <c:pt idx="5">
                  <c:v>177.23577235772362</c:v>
                </c:pt>
                <c:pt idx="6">
                  <c:v>193.93939393939394</c:v>
                </c:pt>
                <c:pt idx="7">
                  <c:v>157.14285714285708</c:v>
                </c:pt>
                <c:pt idx="8">
                  <c:v>151.35135135135138</c:v>
                </c:pt>
                <c:pt idx="9">
                  <c:v>108.1081081081081</c:v>
                </c:pt>
                <c:pt idx="10">
                  <c:v>76.543209876543202</c:v>
                </c:pt>
                <c:pt idx="11">
                  <c:v>56.66666666666665</c:v>
                </c:pt>
                <c:pt idx="12">
                  <c:v>25</c:v>
                </c:pt>
                <c:pt idx="13">
                  <c:v>73.584905660377402</c:v>
                </c:pt>
                <c:pt idx="14">
                  <c:v>45.454545454545453</c:v>
                </c:pt>
                <c:pt idx="15">
                  <c:v>87.037037037037038</c:v>
                </c:pt>
                <c:pt idx="16">
                  <c:v>54.54545454545454</c:v>
                </c:pt>
                <c:pt idx="17">
                  <c:v>75</c:v>
                </c:pt>
                <c:pt idx="18">
                  <c:v>64.7</c:v>
                </c:pt>
              </c:numCache>
            </c:numRef>
          </c:val>
        </c:ser>
        <c:marker val="1"/>
        <c:axId val="160635904"/>
        <c:axId val="160654080"/>
      </c:lineChart>
      <c:catAx>
        <c:axId val="160635904"/>
        <c:scaling>
          <c:orientation val="minMax"/>
        </c:scaling>
        <c:axPos val="b"/>
        <c:numFmt formatCode="0.0" sourceLinked="1"/>
        <c:majorTickMark val="none"/>
        <c:tickLblPos val="nextTo"/>
        <c:txPr>
          <a:bodyPr rot="-1800000"/>
          <a:lstStyle/>
          <a:p>
            <a:pPr>
              <a:defRPr/>
            </a:pPr>
            <a:endParaRPr lang="en-US"/>
          </a:p>
        </c:txPr>
        <c:crossAx val="160654080"/>
        <c:crosses val="autoZero"/>
        <c:auto val="1"/>
        <c:lblAlgn val="ctr"/>
        <c:lblOffset val="100"/>
      </c:catAx>
      <c:valAx>
        <c:axId val="160654080"/>
        <c:scaling>
          <c:orientation val="minMax"/>
          <c:max val="200"/>
        </c:scaling>
        <c:axPos val="l"/>
        <c:majorGridlines/>
        <c:numFmt formatCode="0" sourceLinked="0"/>
        <c:majorTickMark val="none"/>
        <c:tickLblPos val="nextTo"/>
        <c:crossAx val="160635904"/>
        <c:crosses val="autoZero"/>
        <c:crossBetween val="between"/>
      </c:valAx>
    </c:plotArea>
    <c:plotVisOnly val="1"/>
  </c:chart>
  <c:txPr>
    <a:bodyPr/>
    <a:lstStyle/>
    <a:p>
      <a:pPr>
        <a:defRPr sz="1200">
          <a:latin typeface="Verdana" pitchFamily="34" charset="0"/>
        </a:defRPr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Hagnaðarvísitala</a:t>
            </a:r>
          </a:p>
          <a:p>
            <a:pPr>
              <a:defRPr/>
            </a:pPr>
            <a:r>
              <a:rPr lang="en-US" b="0"/>
              <a:t>Væntingar um líðandi ár</a:t>
            </a:r>
            <a:r>
              <a:rPr lang="en-US" b="0" baseline="0"/>
              <a:t> samanborið við síðasta</a:t>
            </a:r>
            <a:endParaRPr lang="en-US" b="0"/>
          </a:p>
        </c:rich>
      </c:tx>
      <c:layout/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strRef>
              <c:f>Gögn!$B$46:$S$46</c:f>
              <c:strCache>
                <c:ptCount val="18"/>
                <c:pt idx="0">
                  <c:v>Okt. '05</c:v>
                </c:pt>
                <c:pt idx="1">
                  <c:v>Feb. '06</c:v>
                </c:pt>
                <c:pt idx="2">
                  <c:v>Maí. '06</c:v>
                </c:pt>
                <c:pt idx="3">
                  <c:v>Sept. '06</c:v>
                </c:pt>
                <c:pt idx="4">
                  <c:v>Des. '06</c:v>
                </c:pt>
                <c:pt idx="5">
                  <c:v>Feb. '07</c:v>
                </c:pt>
                <c:pt idx="6">
                  <c:v>Maí. '07</c:v>
                </c:pt>
                <c:pt idx="7">
                  <c:v>Sept. '07</c:v>
                </c:pt>
                <c:pt idx="8">
                  <c:v>Des. '07</c:v>
                </c:pt>
                <c:pt idx="9">
                  <c:v>Mar. '08</c:v>
                </c:pt>
                <c:pt idx="10">
                  <c:v>Jún. '08</c:v>
                </c:pt>
                <c:pt idx="11">
                  <c:v>Okt. '08</c:v>
                </c:pt>
                <c:pt idx="12">
                  <c:v>Des. '08</c:v>
                </c:pt>
                <c:pt idx="13">
                  <c:v>Mar. '09</c:v>
                </c:pt>
                <c:pt idx="14">
                  <c:v>Maí. '09</c:v>
                </c:pt>
                <c:pt idx="15">
                  <c:v>Sept. '09</c:v>
                </c:pt>
                <c:pt idx="16">
                  <c:v>Des. '09</c:v>
                </c:pt>
                <c:pt idx="17">
                  <c:v>Mar. '10</c:v>
                </c:pt>
              </c:strCache>
            </c:strRef>
          </c:cat>
          <c:val>
            <c:numRef>
              <c:f>Gögn!$B$54:$S$54</c:f>
              <c:numCache>
                <c:formatCode>0.0</c:formatCode>
                <c:ptCount val="18"/>
                <c:pt idx="0">
                  <c:v>134.03141361256544</c:v>
                </c:pt>
                <c:pt idx="1">
                  <c:v>135.94771241830063</c:v>
                </c:pt>
                <c:pt idx="2">
                  <c:v>135.94771241830063</c:v>
                </c:pt>
                <c:pt idx="3">
                  <c:v>123.4285714285714</c:v>
                </c:pt>
                <c:pt idx="4">
                  <c:v>123.4285714285714</c:v>
                </c:pt>
                <c:pt idx="5">
                  <c:v>142.46575342465752</c:v>
                </c:pt>
                <c:pt idx="6">
                  <c:v>142.46575342465752</c:v>
                </c:pt>
                <c:pt idx="7">
                  <c:v>143.26241134751774</c:v>
                </c:pt>
                <c:pt idx="8">
                  <c:v>143.26241134751774</c:v>
                </c:pt>
                <c:pt idx="9">
                  <c:v>86.792452830188637</c:v>
                </c:pt>
                <c:pt idx="10">
                  <c:v>86.792452830188637</c:v>
                </c:pt>
                <c:pt idx="11">
                  <c:v>38.41807909604519</c:v>
                </c:pt>
                <c:pt idx="12">
                  <c:v>38.41807909604519</c:v>
                </c:pt>
                <c:pt idx="13">
                  <c:v>79.824561403508781</c:v>
                </c:pt>
                <c:pt idx="14">
                  <c:v>79.824561403508781</c:v>
                </c:pt>
                <c:pt idx="15">
                  <c:v>97.802197802197767</c:v>
                </c:pt>
                <c:pt idx="16">
                  <c:v>97.802197802197767</c:v>
                </c:pt>
                <c:pt idx="17">
                  <c:v>83.07692307692308</c:v>
                </c:pt>
              </c:numCache>
            </c:numRef>
          </c:val>
        </c:ser>
        <c:marker val="1"/>
        <c:axId val="160686464"/>
        <c:axId val="160688000"/>
      </c:lineChart>
      <c:catAx>
        <c:axId val="160686464"/>
        <c:scaling>
          <c:orientation val="minMax"/>
        </c:scaling>
        <c:axPos val="b"/>
        <c:majorTickMark val="none"/>
        <c:tickLblPos val="nextTo"/>
        <c:txPr>
          <a:bodyPr rot="-1800000"/>
          <a:lstStyle/>
          <a:p>
            <a:pPr>
              <a:defRPr sz="1200"/>
            </a:pPr>
            <a:endParaRPr lang="en-US"/>
          </a:p>
        </c:txPr>
        <c:crossAx val="160688000"/>
        <c:crosses val="autoZero"/>
        <c:auto val="1"/>
        <c:lblAlgn val="ctr"/>
        <c:lblOffset val="100"/>
      </c:catAx>
      <c:valAx>
        <c:axId val="160688000"/>
        <c:scaling>
          <c:orientation val="minMax"/>
          <c:max val="200"/>
        </c:scaling>
        <c:axPos val="l"/>
        <c:majorGridlines/>
        <c:numFmt formatCode="0" sourceLinked="0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60686464"/>
        <c:crosses val="autoZero"/>
        <c:crossBetween val="between"/>
      </c:valAx>
    </c:plotArea>
    <c:plotVisOnly val="1"/>
  </c:chart>
  <c:txPr>
    <a:bodyPr/>
    <a:lstStyle/>
    <a:p>
      <a:pPr>
        <a:defRPr>
          <a:latin typeface="Verdana" pitchFamily="34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Verdana" pitchFamily="34" charset="0"/>
                <a:ea typeface="+mn-ea"/>
                <a:cs typeface="+mn-cs"/>
              </a:defRPr>
            </a:pPr>
            <a:r>
              <a:rPr lang="en-US" sz="1800"/>
              <a:t>Veltuvísitala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Verdana" pitchFamily="34" charset="0"/>
                <a:ea typeface="+mn-ea"/>
                <a:cs typeface="+mn-cs"/>
              </a:defRPr>
            </a:pPr>
            <a:r>
              <a:rPr lang="en-US" sz="1800" b="0" i="0" baseline="0"/>
              <a:t>Væntingar um líðandi ár samanborið við síðasta</a:t>
            </a:r>
            <a:endParaRPr lang="en-US" sz="1800" b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Verdana" pitchFamily="34" charset="0"/>
                <a:ea typeface="+mn-ea"/>
                <a:cs typeface="+mn-cs"/>
              </a:defRPr>
            </a:pPr>
            <a:endParaRPr lang="en-US" sz="1800"/>
          </a:p>
        </c:rich>
      </c:tx>
      <c:layout/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strRef>
              <c:f>Gögn!$B$57:$S$57</c:f>
              <c:strCache>
                <c:ptCount val="18"/>
                <c:pt idx="0">
                  <c:v>Okt. '05</c:v>
                </c:pt>
                <c:pt idx="1">
                  <c:v>Feb. '06</c:v>
                </c:pt>
                <c:pt idx="2">
                  <c:v>Maí. '06</c:v>
                </c:pt>
                <c:pt idx="3">
                  <c:v>Sept. '06</c:v>
                </c:pt>
                <c:pt idx="4">
                  <c:v>Des. '06</c:v>
                </c:pt>
                <c:pt idx="5">
                  <c:v>Feb. '07</c:v>
                </c:pt>
                <c:pt idx="6">
                  <c:v>Maí. '07</c:v>
                </c:pt>
                <c:pt idx="7">
                  <c:v>Sept. '07</c:v>
                </c:pt>
                <c:pt idx="8">
                  <c:v>Des. '07</c:v>
                </c:pt>
                <c:pt idx="9">
                  <c:v>Mar. '08</c:v>
                </c:pt>
                <c:pt idx="10">
                  <c:v>Jún. '08</c:v>
                </c:pt>
                <c:pt idx="11">
                  <c:v>Okt. '08</c:v>
                </c:pt>
                <c:pt idx="12">
                  <c:v>Des. '08</c:v>
                </c:pt>
                <c:pt idx="13">
                  <c:v>Mar. '09</c:v>
                </c:pt>
                <c:pt idx="14">
                  <c:v>Maí. '09</c:v>
                </c:pt>
                <c:pt idx="15">
                  <c:v>Sept. '09</c:v>
                </c:pt>
                <c:pt idx="16">
                  <c:v>Des. '09</c:v>
                </c:pt>
                <c:pt idx="17">
                  <c:v>Mar. '10</c:v>
                </c:pt>
              </c:strCache>
            </c:strRef>
          </c:cat>
          <c:val>
            <c:numRef>
              <c:f>Gögn!$B$65:$S$65</c:f>
              <c:numCache>
                <c:formatCode>0.0</c:formatCode>
                <c:ptCount val="18"/>
                <c:pt idx="0">
                  <c:v>162.74509803921566</c:v>
                </c:pt>
                <c:pt idx="1">
                  <c:v>181.71428571428569</c:v>
                </c:pt>
                <c:pt idx="2">
                  <c:v>181.71428571428569</c:v>
                </c:pt>
                <c:pt idx="3">
                  <c:v>184.0796019900497</c:v>
                </c:pt>
                <c:pt idx="4">
                  <c:v>184.0796019900497</c:v>
                </c:pt>
                <c:pt idx="5">
                  <c:v>176.7441860465116</c:v>
                </c:pt>
                <c:pt idx="6">
                  <c:v>176.7441860465116</c:v>
                </c:pt>
                <c:pt idx="7">
                  <c:v>170.12987012987006</c:v>
                </c:pt>
                <c:pt idx="8">
                  <c:v>170.12987012987006</c:v>
                </c:pt>
                <c:pt idx="9">
                  <c:v>140.35087719298244</c:v>
                </c:pt>
                <c:pt idx="10">
                  <c:v>140.35087719298244</c:v>
                </c:pt>
                <c:pt idx="11">
                  <c:v>148.23529411764704</c:v>
                </c:pt>
                <c:pt idx="12">
                  <c:v>148.23529411764704</c:v>
                </c:pt>
                <c:pt idx="13">
                  <c:v>49.074074074074062</c:v>
                </c:pt>
                <c:pt idx="14">
                  <c:v>49.074074074074062</c:v>
                </c:pt>
                <c:pt idx="15">
                  <c:v>80.434782608695656</c:v>
                </c:pt>
                <c:pt idx="16">
                  <c:v>80.434782608695656</c:v>
                </c:pt>
                <c:pt idx="17">
                  <c:v>90.265486725663706</c:v>
                </c:pt>
              </c:numCache>
            </c:numRef>
          </c:val>
        </c:ser>
        <c:marker val="1"/>
        <c:axId val="160708096"/>
        <c:axId val="160709632"/>
      </c:lineChart>
      <c:catAx>
        <c:axId val="160708096"/>
        <c:scaling>
          <c:orientation val="minMax"/>
        </c:scaling>
        <c:axPos val="b"/>
        <c:majorTickMark val="none"/>
        <c:tickLblPos val="nextTo"/>
        <c:txPr>
          <a:bodyPr rot="-1800000"/>
          <a:lstStyle/>
          <a:p>
            <a:pPr>
              <a:defRPr/>
            </a:pPr>
            <a:endParaRPr lang="en-US"/>
          </a:p>
        </c:txPr>
        <c:crossAx val="160709632"/>
        <c:crosses val="autoZero"/>
        <c:auto val="1"/>
        <c:lblAlgn val="ctr"/>
        <c:lblOffset val="100"/>
      </c:catAx>
      <c:valAx>
        <c:axId val="160709632"/>
        <c:scaling>
          <c:orientation val="minMax"/>
        </c:scaling>
        <c:axPos val="l"/>
        <c:majorGridlines/>
        <c:numFmt formatCode="0" sourceLinked="0"/>
        <c:majorTickMark val="none"/>
        <c:tickLblPos val="nextTo"/>
        <c:crossAx val="160708096"/>
        <c:crosses val="autoZero"/>
        <c:crossBetween val="between"/>
      </c:valAx>
    </c:plotArea>
    <c:plotVisOnly val="1"/>
  </c:chart>
  <c:txPr>
    <a:bodyPr/>
    <a:lstStyle/>
    <a:p>
      <a:pPr>
        <a:defRPr sz="1200">
          <a:latin typeface="Verdana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Vísitala innlendrar eftirspurnar </a:t>
            </a:r>
          </a:p>
          <a:p>
            <a:pPr>
              <a:defRPr/>
            </a:pPr>
            <a:r>
              <a:rPr lang="en-US" sz="1800" b="0" i="0" u="none" strike="noStrike" baseline="0"/>
              <a:t>Horfur næstu sex mánuði</a:t>
            </a:r>
            <a:endParaRPr lang="en-US" b="0"/>
          </a:p>
        </c:rich>
      </c:tx>
      <c:layout/>
    </c:title>
    <c:plotArea>
      <c:layout>
        <c:manualLayout>
          <c:layoutTarget val="inner"/>
          <c:xMode val="edge"/>
          <c:yMode val="edge"/>
          <c:x val="6.037869984130774E-2"/>
          <c:y val="0.13422858665883305"/>
          <c:w val="0.92323044053661751"/>
          <c:h val="0.73318260246742062"/>
        </c:manualLayout>
      </c:layout>
      <c:lineChart>
        <c:grouping val="standard"/>
        <c:ser>
          <c:idx val="0"/>
          <c:order val="0"/>
          <c:marker>
            <c:symbol val="none"/>
          </c:marker>
          <c:cat>
            <c:strRef>
              <c:f>Gögn!$B$68:$T$68</c:f>
              <c:strCache>
                <c:ptCount val="19"/>
                <c:pt idx="0">
                  <c:v>Okt. '05</c:v>
                </c:pt>
                <c:pt idx="1">
                  <c:v>Feb. '06</c:v>
                </c:pt>
                <c:pt idx="2">
                  <c:v>Maí. '06</c:v>
                </c:pt>
                <c:pt idx="3">
                  <c:v>Sept. '06</c:v>
                </c:pt>
                <c:pt idx="4">
                  <c:v>Des. '06</c:v>
                </c:pt>
                <c:pt idx="5">
                  <c:v>Feb. '07</c:v>
                </c:pt>
                <c:pt idx="6">
                  <c:v>Maí. '07</c:v>
                </c:pt>
                <c:pt idx="7">
                  <c:v>Sept. '07</c:v>
                </c:pt>
                <c:pt idx="8">
                  <c:v>Des. '07</c:v>
                </c:pt>
                <c:pt idx="9">
                  <c:v>Mar. '08</c:v>
                </c:pt>
                <c:pt idx="10">
                  <c:v>Jún. '08</c:v>
                </c:pt>
                <c:pt idx="11">
                  <c:v>Okt. '08</c:v>
                </c:pt>
                <c:pt idx="12">
                  <c:v>Des. '08</c:v>
                </c:pt>
                <c:pt idx="13">
                  <c:v>Mar. '09</c:v>
                </c:pt>
                <c:pt idx="14">
                  <c:v>Maí. '09</c:v>
                </c:pt>
                <c:pt idx="15">
                  <c:v>Sept. '09</c:v>
                </c:pt>
                <c:pt idx="16">
                  <c:v>Des. '09</c:v>
                </c:pt>
                <c:pt idx="17">
                  <c:v>Mar. '10</c:v>
                </c:pt>
                <c:pt idx="18">
                  <c:v>Jún. '10</c:v>
                </c:pt>
              </c:strCache>
            </c:strRef>
          </c:cat>
          <c:val>
            <c:numRef>
              <c:f>Gögn!$B$76:$T$76</c:f>
              <c:numCache>
                <c:formatCode>0.0</c:formatCode>
                <c:ptCount val="19"/>
                <c:pt idx="0">
                  <c:v>169.84126984126991</c:v>
                </c:pt>
                <c:pt idx="1">
                  <c:v>185.58558558558559</c:v>
                </c:pt>
                <c:pt idx="2">
                  <c:v>141.05263157894737</c:v>
                </c:pt>
                <c:pt idx="3">
                  <c:v>153.44827586206895</c:v>
                </c:pt>
                <c:pt idx="4">
                  <c:v>156.70103092783506</c:v>
                </c:pt>
                <c:pt idx="5">
                  <c:v>176.27118644067798</c:v>
                </c:pt>
                <c:pt idx="6">
                  <c:v>180.58252427184465</c:v>
                </c:pt>
                <c:pt idx="7">
                  <c:v>161.53846153846158</c:v>
                </c:pt>
                <c:pt idx="8">
                  <c:v>118.60465116279067</c:v>
                </c:pt>
                <c:pt idx="9">
                  <c:v>110.76923076923079</c:v>
                </c:pt>
                <c:pt idx="10">
                  <c:v>50</c:v>
                </c:pt>
                <c:pt idx="11">
                  <c:v>67.2</c:v>
                </c:pt>
                <c:pt idx="12">
                  <c:v>36.879432624113477</c:v>
                </c:pt>
                <c:pt idx="13">
                  <c:v>89.705882352941131</c:v>
                </c:pt>
                <c:pt idx="14">
                  <c:v>63.063063063063069</c:v>
                </c:pt>
                <c:pt idx="15">
                  <c:v>87.179487179487154</c:v>
                </c:pt>
                <c:pt idx="16">
                  <c:v>56.565656565656546</c:v>
                </c:pt>
                <c:pt idx="17">
                  <c:v>84.536082474226788</c:v>
                </c:pt>
                <c:pt idx="18">
                  <c:v>72</c:v>
                </c:pt>
              </c:numCache>
            </c:numRef>
          </c:val>
        </c:ser>
        <c:marker val="1"/>
        <c:axId val="160742016"/>
        <c:axId val="160743808"/>
      </c:lineChart>
      <c:catAx>
        <c:axId val="160742016"/>
        <c:scaling>
          <c:orientation val="minMax"/>
        </c:scaling>
        <c:axPos val="b"/>
        <c:majorTickMark val="none"/>
        <c:tickLblPos val="nextTo"/>
        <c:txPr>
          <a:bodyPr rot="-1800000"/>
          <a:lstStyle/>
          <a:p>
            <a:pPr>
              <a:defRPr sz="1200"/>
            </a:pPr>
            <a:endParaRPr lang="en-US"/>
          </a:p>
        </c:txPr>
        <c:crossAx val="160743808"/>
        <c:crosses val="autoZero"/>
        <c:auto val="1"/>
        <c:lblAlgn val="ctr"/>
        <c:lblOffset val="100"/>
      </c:catAx>
      <c:valAx>
        <c:axId val="160743808"/>
        <c:scaling>
          <c:orientation val="minMax"/>
        </c:scaling>
        <c:axPos val="l"/>
        <c:majorGridlines/>
        <c:numFmt formatCode="0" sourceLinked="0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60742016"/>
        <c:crosses val="autoZero"/>
        <c:crossBetween val="between"/>
      </c:valAx>
    </c:plotArea>
    <c:plotVisOnly val="1"/>
  </c:chart>
  <c:txPr>
    <a:bodyPr/>
    <a:lstStyle/>
    <a:p>
      <a:pPr>
        <a:defRPr>
          <a:latin typeface="Verdana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Vísitala</a:t>
            </a:r>
            <a:r>
              <a:rPr lang="en-US" baseline="0"/>
              <a:t> erlendrar eftirspurnar</a:t>
            </a:r>
            <a:r>
              <a:rPr lang="en-US"/>
              <a:t> </a:t>
            </a:r>
          </a:p>
          <a:p>
            <a:pPr>
              <a:defRPr/>
            </a:pPr>
            <a:r>
              <a:rPr lang="en-US" b="0"/>
              <a:t>Horfur næstu sex mánuði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6.4476414746826374E-2"/>
          <c:y val="0.13632451585273375"/>
          <c:w val="0.92323044053661751"/>
          <c:h val="0.75576830245413573"/>
        </c:manualLayout>
      </c:layout>
      <c:lineChart>
        <c:grouping val="standard"/>
        <c:ser>
          <c:idx val="0"/>
          <c:order val="0"/>
          <c:marker>
            <c:symbol val="none"/>
          </c:marker>
          <c:cat>
            <c:strRef>
              <c:f>Gögn!$B$79:$T$79</c:f>
              <c:strCache>
                <c:ptCount val="19"/>
                <c:pt idx="0">
                  <c:v>Okt. '05</c:v>
                </c:pt>
                <c:pt idx="1">
                  <c:v>Feb. '06</c:v>
                </c:pt>
                <c:pt idx="2">
                  <c:v>Maí. '06</c:v>
                </c:pt>
                <c:pt idx="3">
                  <c:v>Sept. '06</c:v>
                </c:pt>
                <c:pt idx="4">
                  <c:v>Des. '06</c:v>
                </c:pt>
                <c:pt idx="5">
                  <c:v>Feb. '07</c:v>
                </c:pt>
                <c:pt idx="6">
                  <c:v>Maí. '07</c:v>
                </c:pt>
                <c:pt idx="7">
                  <c:v>Sept. '07</c:v>
                </c:pt>
                <c:pt idx="8">
                  <c:v>Des. '07</c:v>
                </c:pt>
                <c:pt idx="9">
                  <c:v>Mar. '08</c:v>
                </c:pt>
                <c:pt idx="10">
                  <c:v>Jún. '08</c:v>
                </c:pt>
                <c:pt idx="11">
                  <c:v>Okt. '08</c:v>
                </c:pt>
                <c:pt idx="12">
                  <c:v>Des. '08</c:v>
                </c:pt>
                <c:pt idx="13">
                  <c:v>Mar. '09</c:v>
                </c:pt>
                <c:pt idx="14">
                  <c:v>Maí. '09</c:v>
                </c:pt>
                <c:pt idx="15">
                  <c:v>Sept. '09</c:v>
                </c:pt>
                <c:pt idx="16">
                  <c:v>Des. '09</c:v>
                </c:pt>
                <c:pt idx="17">
                  <c:v>Mar. '10</c:v>
                </c:pt>
                <c:pt idx="18">
                  <c:v>Jún. '10</c:v>
                </c:pt>
              </c:strCache>
            </c:strRef>
          </c:cat>
          <c:val>
            <c:numRef>
              <c:f>Gögn!$B$87:$T$87</c:f>
              <c:numCache>
                <c:formatCode>0.0</c:formatCode>
                <c:ptCount val="19"/>
                <c:pt idx="0">
                  <c:v>180.55555555555554</c:v>
                </c:pt>
                <c:pt idx="1">
                  <c:v>185.29411764705881</c:v>
                </c:pt>
                <c:pt idx="2">
                  <c:v>195.06172839506175</c:v>
                </c:pt>
                <c:pt idx="3">
                  <c:v>187.80487804878049</c:v>
                </c:pt>
                <c:pt idx="4">
                  <c:v>191.20879120879118</c:v>
                </c:pt>
                <c:pt idx="5">
                  <c:v>194.87179487179489</c:v>
                </c:pt>
                <c:pt idx="6">
                  <c:v>193.93939393939391</c:v>
                </c:pt>
                <c:pt idx="7">
                  <c:v>183.87096774193549</c:v>
                </c:pt>
                <c:pt idx="8">
                  <c:v>192.45283018867931</c:v>
                </c:pt>
                <c:pt idx="9">
                  <c:v>172.09302325581396</c:v>
                </c:pt>
                <c:pt idx="10">
                  <c:v>160.97560975609758</c:v>
                </c:pt>
                <c:pt idx="11">
                  <c:v>127.27272727272727</c:v>
                </c:pt>
                <c:pt idx="12">
                  <c:v>122.80701754385964</c:v>
                </c:pt>
                <c:pt idx="13">
                  <c:v>100</c:v>
                </c:pt>
                <c:pt idx="14">
                  <c:v>143.58974358974356</c:v>
                </c:pt>
                <c:pt idx="15">
                  <c:v>176.92307692307691</c:v>
                </c:pt>
                <c:pt idx="16">
                  <c:v>161.70212765957444</c:v>
                </c:pt>
                <c:pt idx="17">
                  <c:v>170.9677419354839</c:v>
                </c:pt>
                <c:pt idx="18">
                  <c:v>160</c:v>
                </c:pt>
              </c:numCache>
            </c:numRef>
          </c:val>
        </c:ser>
        <c:marker val="1"/>
        <c:axId val="160964608"/>
        <c:axId val="160966144"/>
      </c:lineChart>
      <c:catAx>
        <c:axId val="1609646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60966144"/>
        <c:crosses val="autoZero"/>
        <c:auto val="1"/>
        <c:lblAlgn val="ctr"/>
        <c:lblOffset val="100"/>
      </c:catAx>
      <c:valAx>
        <c:axId val="160966144"/>
        <c:scaling>
          <c:orientation val="minMax"/>
          <c:max val="200"/>
        </c:scaling>
        <c:axPos val="l"/>
        <c:majorGridlines/>
        <c:numFmt formatCode="0" sourceLinked="0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60964608"/>
        <c:crosses val="autoZero"/>
        <c:crossBetween val="between"/>
      </c:valAx>
    </c:plotArea>
    <c:plotVisOnly val="1"/>
  </c:chart>
  <c:txPr>
    <a:bodyPr/>
    <a:lstStyle/>
    <a:p>
      <a:pPr>
        <a:defRPr>
          <a:latin typeface="Verdana" pitchFamily="34" charset="0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Fjárfestingavísitala</a:t>
            </a:r>
          </a:p>
          <a:p>
            <a:pPr>
              <a:defRPr/>
            </a:pPr>
            <a:r>
              <a:rPr lang="en-US" b="0"/>
              <a:t>Líðandi ár samaborið við síðasta 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strRef>
              <c:f>Gögn!$B$91:$S$91</c:f>
              <c:strCache>
                <c:ptCount val="18"/>
                <c:pt idx="0">
                  <c:v>Okt. '05</c:v>
                </c:pt>
                <c:pt idx="1">
                  <c:v>Feb. '06</c:v>
                </c:pt>
                <c:pt idx="2">
                  <c:v>Maí. '06</c:v>
                </c:pt>
                <c:pt idx="3">
                  <c:v>Sept. '06</c:v>
                </c:pt>
                <c:pt idx="4">
                  <c:v>Des. '06</c:v>
                </c:pt>
                <c:pt idx="5">
                  <c:v>Feb. '07</c:v>
                </c:pt>
                <c:pt idx="6">
                  <c:v>Maí. '07</c:v>
                </c:pt>
                <c:pt idx="7">
                  <c:v>Sept. '07</c:v>
                </c:pt>
                <c:pt idx="8">
                  <c:v>Des. '07</c:v>
                </c:pt>
                <c:pt idx="9">
                  <c:v>Mar. '08</c:v>
                </c:pt>
                <c:pt idx="10">
                  <c:v>Jún. '08</c:v>
                </c:pt>
                <c:pt idx="11">
                  <c:v>Okt. '08</c:v>
                </c:pt>
                <c:pt idx="12">
                  <c:v>Des. '08</c:v>
                </c:pt>
                <c:pt idx="13">
                  <c:v>Mar. '09</c:v>
                </c:pt>
                <c:pt idx="14">
                  <c:v>Maí. '09</c:v>
                </c:pt>
                <c:pt idx="15">
                  <c:v>Sept. '09</c:v>
                </c:pt>
                <c:pt idx="16">
                  <c:v>Des. '09</c:v>
                </c:pt>
                <c:pt idx="17">
                  <c:v>Mar. '10</c:v>
                </c:pt>
              </c:strCache>
            </c:strRef>
          </c:cat>
          <c:val>
            <c:numRef>
              <c:f>Gögn!$B$99:$S$99</c:f>
              <c:numCache>
                <c:formatCode>0.0</c:formatCode>
                <c:ptCount val="18"/>
                <c:pt idx="0">
                  <c:v>140.14598540145982</c:v>
                </c:pt>
                <c:pt idx="1">
                  <c:v>100.82644628099172</c:v>
                </c:pt>
                <c:pt idx="2">
                  <c:v>100.82644628099172</c:v>
                </c:pt>
                <c:pt idx="3">
                  <c:v>124.13793103448273</c:v>
                </c:pt>
                <c:pt idx="4">
                  <c:v>124.13793103448273</c:v>
                </c:pt>
                <c:pt idx="5">
                  <c:v>88.52459016393442</c:v>
                </c:pt>
                <c:pt idx="6">
                  <c:v>88.52459016393442</c:v>
                </c:pt>
                <c:pt idx="7">
                  <c:v>120.33898305084747</c:v>
                </c:pt>
                <c:pt idx="8">
                  <c:v>120.33898305084747</c:v>
                </c:pt>
                <c:pt idx="9">
                  <c:v>67.441860465116321</c:v>
                </c:pt>
                <c:pt idx="10">
                  <c:v>67.441860465116321</c:v>
                </c:pt>
                <c:pt idx="11">
                  <c:v>45.161290322580655</c:v>
                </c:pt>
                <c:pt idx="12">
                  <c:v>45.161290322580655</c:v>
                </c:pt>
                <c:pt idx="13">
                  <c:v>11.111111111111109</c:v>
                </c:pt>
                <c:pt idx="14">
                  <c:v>11.111111111111109</c:v>
                </c:pt>
                <c:pt idx="15">
                  <c:v>14.893617021276595</c:v>
                </c:pt>
                <c:pt idx="16">
                  <c:v>14.893617021276595</c:v>
                </c:pt>
                <c:pt idx="17">
                  <c:v>51.239669421487598</c:v>
                </c:pt>
              </c:numCache>
            </c:numRef>
          </c:val>
        </c:ser>
        <c:marker val="1"/>
        <c:axId val="161020160"/>
        <c:axId val="160894976"/>
      </c:lineChart>
      <c:catAx>
        <c:axId val="161020160"/>
        <c:scaling>
          <c:orientation val="minMax"/>
        </c:scaling>
        <c:axPos val="b"/>
        <c:majorTickMark val="none"/>
        <c:tickLblPos val="nextTo"/>
        <c:txPr>
          <a:bodyPr rot="-1800000"/>
          <a:lstStyle/>
          <a:p>
            <a:pPr>
              <a:defRPr sz="1200"/>
            </a:pPr>
            <a:endParaRPr lang="en-US"/>
          </a:p>
        </c:txPr>
        <c:crossAx val="160894976"/>
        <c:crosses val="autoZero"/>
        <c:auto val="1"/>
        <c:lblAlgn val="ctr"/>
        <c:lblOffset val="100"/>
      </c:catAx>
      <c:valAx>
        <c:axId val="160894976"/>
        <c:scaling>
          <c:orientation val="minMax"/>
          <c:max val="200"/>
        </c:scaling>
        <c:axPos val="l"/>
        <c:majorGridlines/>
        <c:numFmt formatCode="0" sourceLinked="0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61020160"/>
        <c:crosses val="autoZero"/>
        <c:crossBetween val="between"/>
      </c:valAx>
    </c:plotArea>
    <c:plotVisOnly val="1"/>
  </c:chart>
  <c:txPr>
    <a:bodyPr/>
    <a:lstStyle/>
    <a:p>
      <a:pPr>
        <a:defRPr>
          <a:latin typeface="Verdana" pitchFamily="34" charset="0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algn="ctr">
              <a:defRPr/>
            </a:pPr>
            <a:r>
              <a:rPr lang="en-US"/>
              <a:t>Vísitala efnahagslífsins eftir greinum í júní 2010</a:t>
            </a:r>
          </a:p>
          <a:p>
            <a:pPr algn="ctr">
              <a:defRPr/>
            </a:pPr>
            <a:r>
              <a:rPr lang="en-US" b="0"/>
              <a:t>Mat á núverandi stöðu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Gögn!$A$3:$A$10</c:f>
              <c:strCache>
                <c:ptCount val="8"/>
                <c:pt idx="0">
                  <c:v>Iðnaður og framleiðsla</c:v>
                </c:pt>
                <c:pt idx="1">
                  <c:v>Verslun</c:v>
                </c:pt>
                <c:pt idx="2">
                  <c:v>Sjávarútvegur</c:v>
                </c:pt>
                <c:pt idx="3">
                  <c:v>Samgöng., flutn. og ferðaþj.</c:v>
                </c:pt>
                <c:pt idx="4">
                  <c:v>Byggingast. og veitur</c:v>
                </c:pt>
                <c:pt idx="5">
                  <c:v>Fjármála og tryggingast.</c:v>
                </c:pt>
                <c:pt idx="6">
                  <c:v>Ýmis sérhæfð þjónusta</c:v>
                </c:pt>
                <c:pt idx="7">
                  <c:v>Alls</c:v>
                </c:pt>
              </c:strCache>
            </c:strRef>
          </c:cat>
          <c:val>
            <c:numRef>
              <c:f>Gögn!$T$3:$T$10</c:f>
              <c:numCache>
                <c:formatCode>0.0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10.5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1.4</c:v>
                </c:pt>
              </c:numCache>
            </c:numRef>
          </c:val>
        </c:ser>
        <c:axId val="100680448"/>
        <c:axId val="100681984"/>
      </c:barChart>
      <c:catAx>
        <c:axId val="100680448"/>
        <c:scaling>
          <c:orientation val="minMax"/>
        </c:scaling>
        <c:axPos val="l"/>
        <c:majorTickMark val="none"/>
        <c:tickLblPos val="nextTo"/>
        <c:crossAx val="100681984"/>
        <c:crosses val="autoZero"/>
        <c:auto val="1"/>
        <c:lblAlgn val="ctr"/>
        <c:lblOffset val="100"/>
      </c:catAx>
      <c:valAx>
        <c:axId val="100681984"/>
        <c:scaling>
          <c:orientation val="minMax"/>
          <c:max val="200"/>
        </c:scaling>
        <c:axPos val="b"/>
        <c:majorGridlines/>
        <c:numFmt formatCode="0" sourceLinked="0"/>
        <c:majorTickMark val="none"/>
        <c:tickLblPos val="nextTo"/>
        <c:crossAx val="100680448"/>
        <c:crosses val="autoZero"/>
        <c:crossBetween val="between"/>
      </c:valAx>
    </c:plotArea>
    <c:plotVisOnly val="1"/>
  </c:chart>
  <c:txPr>
    <a:bodyPr/>
    <a:lstStyle/>
    <a:p>
      <a:pPr>
        <a:defRPr>
          <a:latin typeface="Verdana" pitchFamily="34" charset="0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Verdana" pitchFamily="34" charset="0"/>
                <a:ea typeface="+mn-ea"/>
                <a:cs typeface="+mn-cs"/>
              </a:defRPr>
            </a:pPr>
            <a:r>
              <a:rPr lang="en-US" sz="1800" b="1" i="0" baseline="0"/>
              <a:t>Vísitala efnahagslífsins eftir greinum í júní 2010</a:t>
            </a:r>
            <a:endParaRPr lang="en-US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Verdana" pitchFamily="34" charset="0"/>
                <a:ea typeface="+mn-ea"/>
                <a:cs typeface="+mn-cs"/>
              </a:defRPr>
            </a:pPr>
            <a:r>
              <a:rPr lang="en-US" b="0"/>
              <a:t>Horfur</a:t>
            </a:r>
            <a:r>
              <a:rPr lang="en-US" b="0" baseline="0"/>
              <a:t> eftir 6 mánuði</a:t>
            </a:r>
            <a:endParaRPr lang="en-US" b="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Gögn!$A$14:$A$21</c:f>
              <c:strCache>
                <c:ptCount val="8"/>
                <c:pt idx="0">
                  <c:v>Iðnaður og framleiðsla</c:v>
                </c:pt>
                <c:pt idx="1">
                  <c:v>Verslun</c:v>
                </c:pt>
                <c:pt idx="2">
                  <c:v>Sjávarútvegur</c:v>
                </c:pt>
                <c:pt idx="3">
                  <c:v>Samgöng., flutn. og ferðaþj.</c:v>
                </c:pt>
                <c:pt idx="4">
                  <c:v>Byggingast. og veitur</c:v>
                </c:pt>
                <c:pt idx="5">
                  <c:v>Fjármála og tryggingast.</c:v>
                </c:pt>
                <c:pt idx="6">
                  <c:v>Ýmis sérhæfð þjónusta</c:v>
                </c:pt>
                <c:pt idx="7">
                  <c:v>Alls</c:v>
                </c:pt>
              </c:strCache>
            </c:strRef>
          </c:cat>
          <c:val>
            <c:numRef>
              <c:f>Gögn!$T$14:$T$21</c:f>
              <c:numCache>
                <c:formatCode>0.0</c:formatCode>
                <c:ptCount val="8"/>
                <c:pt idx="0">
                  <c:v>115.8</c:v>
                </c:pt>
                <c:pt idx="1">
                  <c:v>100</c:v>
                </c:pt>
                <c:pt idx="2">
                  <c:v>114.3</c:v>
                </c:pt>
                <c:pt idx="3">
                  <c:v>83.3</c:v>
                </c:pt>
                <c:pt idx="4">
                  <c:v>66.7</c:v>
                </c:pt>
                <c:pt idx="5">
                  <c:v>141.19999999999999</c:v>
                </c:pt>
                <c:pt idx="6">
                  <c:v>106.7</c:v>
                </c:pt>
                <c:pt idx="7">
                  <c:v>105.2</c:v>
                </c:pt>
              </c:numCache>
            </c:numRef>
          </c:val>
        </c:ser>
        <c:axId val="100675968"/>
        <c:axId val="100678656"/>
      </c:barChart>
      <c:catAx>
        <c:axId val="100675968"/>
        <c:scaling>
          <c:orientation val="minMax"/>
        </c:scaling>
        <c:axPos val="l"/>
        <c:majorTickMark val="none"/>
        <c:tickLblPos val="nextTo"/>
        <c:crossAx val="100678656"/>
        <c:crosses val="autoZero"/>
        <c:auto val="1"/>
        <c:lblAlgn val="ctr"/>
        <c:lblOffset val="100"/>
      </c:catAx>
      <c:valAx>
        <c:axId val="100678656"/>
        <c:scaling>
          <c:orientation val="minMax"/>
          <c:max val="200"/>
        </c:scaling>
        <c:axPos val="b"/>
        <c:majorGridlines/>
        <c:numFmt formatCode="0" sourceLinked="0"/>
        <c:majorTickMark val="none"/>
        <c:tickLblPos val="nextTo"/>
        <c:crossAx val="100675968"/>
        <c:crosses val="autoZero"/>
        <c:crossBetween val="between"/>
      </c:valAx>
    </c:plotArea>
    <c:plotVisOnly val="1"/>
  </c:chart>
  <c:txPr>
    <a:bodyPr/>
    <a:lstStyle/>
    <a:p>
      <a:pPr>
        <a:defRPr>
          <a:latin typeface="Verdana" pitchFamily="34" charset="0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0.55315</cdr:x>
      <cdr:y>0.95071</cdr:y>
    </cdr:from>
    <cdr:to>
      <cdr:x>0.97928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138897" y="5751635"/>
          <a:ext cx="3958851" cy="298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r"/>
          <a:r>
            <a:rPr lang="en-US" sz="900">
              <a:latin typeface="Arial" pitchFamily="34" charset="0"/>
              <a:cs typeface="Arial" pitchFamily="34" charset="0"/>
            </a:rPr>
            <a:t>Heimild: Capacent</a:t>
          </a:r>
          <a:r>
            <a:rPr lang="en-US" sz="900" baseline="0">
              <a:latin typeface="Arial" pitchFamily="34" charset="0"/>
              <a:cs typeface="Arial" pitchFamily="34" charset="0"/>
            </a:rPr>
            <a:t> </a:t>
          </a:r>
          <a:endParaRPr lang="en-US" sz="90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0.06933</cdr:x>
      <cdr:y>0.68822</cdr:y>
    </cdr:from>
    <cdr:to>
      <cdr:x>0.51894</cdr:x>
      <cdr:y>0.82432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11560" y="4163606"/>
          <a:ext cx="3965736" cy="82338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>
            <a:spcAft>
              <a:spcPts val="600"/>
            </a:spcAft>
          </a:pPr>
          <a:r>
            <a:rPr lang="en-US" sz="1200">
              <a:latin typeface="Verdana" pitchFamily="34" charset="0"/>
            </a:rPr>
            <a:t>200 = Allir telja aðstæður góðar</a:t>
          </a:r>
          <a:endParaRPr lang="en-US" sz="1200" baseline="0">
            <a:latin typeface="Verdana" pitchFamily="34" charset="0"/>
          </a:endParaRPr>
        </a:p>
        <a:p xmlns:a="http://schemas.openxmlformats.org/drawingml/2006/main">
          <a:pPr>
            <a:spcAft>
              <a:spcPts val="600"/>
            </a:spcAft>
          </a:pPr>
          <a:r>
            <a:rPr lang="en-US" sz="1200" baseline="0">
              <a:latin typeface="Verdana" pitchFamily="34" charset="0"/>
            </a:rPr>
            <a:t>   0 = Allir telja aðstæður slæmar</a:t>
          </a:r>
        </a:p>
        <a:p xmlns:a="http://schemas.openxmlformats.org/drawingml/2006/main">
          <a:pPr>
            <a:spcAft>
              <a:spcPts val="600"/>
            </a:spcAft>
          </a:pPr>
          <a:r>
            <a:rPr lang="en-US" sz="1200" baseline="0">
              <a:latin typeface="Verdana" pitchFamily="34" charset="0"/>
            </a:rPr>
            <a:t>100 = Jafn margir telja aðstæður góðar og slæmar</a:t>
          </a:r>
          <a:endParaRPr lang="en-US" sz="1200">
            <a:latin typeface="Verdana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0.06275</cdr:x>
      <cdr:y>0.67522</cdr:y>
    </cdr:from>
    <cdr:to>
      <cdr:x>0.5784</cdr:x>
      <cdr:y>0.84238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4822" y="4091419"/>
          <a:ext cx="4805796" cy="101289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>
            <a:spcAft>
              <a:spcPts val="600"/>
            </a:spcAft>
          </a:pPr>
          <a:r>
            <a:rPr lang="en-US" sz="1200">
              <a:latin typeface="Verdana" pitchFamily="34" charset="0"/>
            </a:rPr>
            <a:t>Ef vísitalan er </a:t>
          </a:r>
          <a:r>
            <a:rPr lang="en-US" sz="1200" baseline="0">
              <a:latin typeface="Verdana" pitchFamily="34" charset="0"/>
            </a:rPr>
            <a:t>200 þá hyggjast öll fyrirtæki fjölga, </a:t>
          </a:r>
        </a:p>
        <a:p xmlns:a="http://schemas.openxmlformats.org/drawingml/2006/main">
          <a:pPr>
            <a:spcAft>
              <a:spcPts val="600"/>
            </a:spcAft>
          </a:pPr>
          <a:r>
            <a:rPr lang="en-US" sz="1200" baseline="0">
              <a:latin typeface="Verdana" pitchFamily="34" charset="0"/>
            </a:rPr>
            <a:t>ef hún er 0 þá hyggjast öll fækka </a:t>
          </a:r>
        </a:p>
        <a:p xmlns:a="http://schemas.openxmlformats.org/drawingml/2006/main">
          <a:pPr>
            <a:spcAft>
              <a:spcPts val="600"/>
            </a:spcAft>
          </a:pPr>
          <a:r>
            <a:rPr lang="en-US" sz="1200" baseline="0">
              <a:latin typeface="Verdana" pitchFamily="34" charset="0"/>
            </a:rPr>
            <a:t>og ef hún er 100 þá hyggjast jafnmargir fjölga og fækka</a:t>
          </a:r>
          <a:endParaRPr lang="en-US" sz="1200">
            <a:latin typeface="Verdana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415" cy="496411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084" y="0"/>
            <a:ext cx="2890414" cy="496411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BD33B0CE-BC54-4A6E-BECD-81597B92412A}" type="datetimeFigureOut">
              <a:rPr lang="en-US" smtClean="0"/>
              <a:pPr/>
              <a:t>6/14/2010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223"/>
            <a:ext cx="2890415" cy="49641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084" y="9430223"/>
            <a:ext cx="2890414" cy="49641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D524CC57-DFD3-4A60-A190-55350D3D8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2B689-1A96-4669-9E95-B186B107F8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17CE2-B452-4906-BAE3-C9F971A68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7D5B46-02EC-46CD-8CA1-127EDB4E2D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DC96E-5F24-4805-9418-57A539136A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EDFF4-EC21-4354-ABA0-8BD04F12C5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117F4-43DA-4492-AA87-D51A27D428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C316BF-A4F0-4DDB-8B6F-F15EBEC5AE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22884-0DCA-43CA-AE1A-6E79DC4A8F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09EAF-7D6E-4731-A29C-961F3878C8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359F8-A922-4BC7-B5EA-67BC2FF19E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761CF-F1CB-4788-A12C-75503CF86B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17508F7-1B81-469B-A22A-B60D4564447E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M:\My Documents\Skjöl ÓÞS\Prívatmál\Samtök atvinnulífsins\merki_samtaka_atvinnulifsins_islenskt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324600" y="5791200"/>
            <a:ext cx="2171700" cy="89535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 rot="5400000">
            <a:off x="8151813" y="1446213"/>
            <a:ext cx="167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s-IS" sz="1400">
                <a:solidFill>
                  <a:schemeClr val="bg1"/>
                </a:solidFill>
                <a:latin typeface="Verdana" pitchFamily="34" charset="0"/>
              </a:rPr>
              <a:t>www.sa.is</a:t>
            </a:r>
            <a:endParaRPr lang="en-US" sz="140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3366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is-IS" sz="4000" smtClean="0"/>
              <a:t>Staða og framtíðarhorfur stærstu fyrirtækja á Íslandi</a:t>
            </a:r>
            <a:br>
              <a:rPr lang="is-IS" sz="4000" smtClean="0"/>
            </a:br>
            <a:r>
              <a:rPr lang="is-IS" sz="4000" smtClean="0"/>
              <a:t/>
            </a:r>
            <a:br>
              <a:rPr lang="is-IS" sz="4000" smtClean="0"/>
            </a:br>
            <a:endParaRPr lang="en-US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000636"/>
            <a:ext cx="6400800" cy="638164"/>
          </a:xfrm>
        </p:spPr>
        <p:txBody>
          <a:bodyPr/>
          <a:lstStyle/>
          <a:p>
            <a:r>
              <a:rPr lang="is-IS" smtClean="0">
                <a:solidFill>
                  <a:srgbClr val="003366"/>
                </a:solidFill>
              </a:rPr>
              <a:t>Júní 2010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4546" y="3857628"/>
            <a:ext cx="528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mtClean="0">
                <a:solidFill>
                  <a:srgbClr val="003366"/>
                </a:solidFill>
                <a:latin typeface="+mn-lt"/>
              </a:rPr>
              <a:t>Ársfjórðungskönnun</a:t>
            </a:r>
            <a:endParaRPr lang="en-US">
              <a:solidFill>
                <a:srgbClr val="003366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1" y="0"/>
          <a:ext cx="8748464" cy="6059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1" y="0"/>
          <a:ext cx="8820472" cy="6059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1" y="0"/>
          <a:ext cx="8820472" cy="6059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1" y="0"/>
          <a:ext cx="8820472" cy="6059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is-IS" sz="4000" smtClean="0"/>
              <a:t>Staða og framtíðarhorfur stærstu fyrirtækja á Íslandi</a:t>
            </a:r>
            <a:br>
              <a:rPr lang="is-IS" sz="4000" smtClean="0"/>
            </a:br>
            <a:r>
              <a:rPr lang="is-IS" sz="4000" smtClean="0"/>
              <a:t/>
            </a:r>
            <a:br>
              <a:rPr lang="is-IS" sz="4000" smtClean="0"/>
            </a:br>
            <a:endParaRPr lang="en-US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000636"/>
            <a:ext cx="6400800" cy="638164"/>
          </a:xfrm>
        </p:spPr>
        <p:txBody>
          <a:bodyPr/>
          <a:lstStyle/>
          <a:p>
            <a:r>
              <a:rPr lang="is-IS" smtClean="0">
                <a:solidFill>
                  <a:srgbClr val="003366"/>
                </a:solidFill>
              </a:rPr>
              <a:t>Júní 2010</a:t>
            </a: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4546" y="3857628"/>
            <a:ext cx="528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mtClean="0">
                <a:solidFill>
                  <a:srgbClr val="003366"/>
                </a:solidFill>
                <a:latin typeface="+mn-lt"/>
              </a:rPr>
              <a:t>Ársfjórðungskönnun</a:t>
            </a:r>
            <a:endParaRPr lang="en-US">
              <a:solidFill>
                <a:srgbClr val="003366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0" y="0"/>
          <a:ext cx="8820473" cy="6049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0" y="0"/>
          <a:ext cx="8820472" cy="6059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1" y="0"/>
          <a:ext cx="8748464" cy="6059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0" y="399317"/>
          <a:ext cx="8820472" cy="6059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0" y="0"/>
          <a:ext cx="8820472" cy="6059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0" y="0"/>
          <a:ext cx="8748464" cy="6059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1" y="0"/>
          <a:ext cx="8820472" cy="6074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1" y="0"/>
          <a:ext cx="8748463" cy="6059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firlit - aðgerðaáætlun 2010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Them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Office Theme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Yfirlit - aðgerðaáætlun 2010</Template>
  <TotalTime>3948</TotalTime>
  <Words>184</Words>
  <Application>Microsoft Office PowerPoint</Application>
  <PresentationFormat>On-screen Show (4:3)</PresentationFormat>
  <Paragraphs>37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Yfirlit - aðgerðaáætlun 2010</vt:lpstr>
      <vt:lpstr>Staða og framtíðarhorfur stærstu fyrirtækja á Íslandi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Staða og framtíðarhorfur stærstu fyrirtækja á Íslandi 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Aðgerðaáætlun 2010</dc:title>
  <dc:creator>Vilhjálmur  Egilsson</dc:creator>
  <cp:lastModifiedBy>Hannes G.  Sigurðsson</cp:lastModifiedBy>
  <cp:revision>279</cp:revision>
  <dcterms:created xsi:type="dcterms:W3CDTF">2010-02-02T10:04:38Z</dcterms:created>
  <dcterms:modified xsi:type="dcterms:W3CDTF">2010-06-15T10:35:29Z</dcterms:modified>
</cp:coreProperties>
</file>