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0" r:id="rId4"/>
    <p:sldId id="261" r:id="rId5"/>
    <p:sldId id="277" r:id="rId6"/>
    <p:sldId id="258" r:id="rId7"/>
    <p:sldId id="262" r:id="rId8"/>
    <p:sldId id="278" r:id="rId9"/>
    <p:sldId id="279" r:id="rId10"/>
    <p:sldId id="280" r:id="rId11"/>
    <p:sldId id="282" r:id="rId12"/>
    <p:sldId id="283" r:id="rId13"/>
    <p:sldId id="285" r:id="rId14"/>
    <p:sldId id="287" r:id="rId15"/>
    <p:sldId id="286" r:id="rId16"/>
    <p:sldId id="289" r:id="rId17"/>
    <p:sldId id="290" r:id="rId18"/>
    <p:sldId id="291" r:id="rId19"/>
    <p:sldId id="292" r:id="rId20"/>
    <p:sldId id="29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78AD"/>
    <a:srgbClr val="04A8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file://localhost/Users/tor/Desktop/NMxxxxxx%20Morgunverdarfundur%20SA/GLAERA/MYND.jpg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file://localhost/Users/tor/Desktop/NMxxxxxx%20Morgunverdarfundur%20SA/GLAERA/LOGO.png" TargetMode="External"/><Relationship Id="rId5" Type="http://schemas.openxmlformats.org/officeDocument/2006/relationships/image" Target="../media/image4.png"/><Relationship Id="rId4" Type="http://schemas.openxmlformats.org/officeDocument/2006/relationships/image" Target="file://localhost/Users/tor/Desktop/NMxxxxxx%20Morgunverdarfundur%20SA/GLAERA/Untitled-1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tor/Desktop/NMxxxxxx%20Morgunverdarfundur%20SA/GLAERA/MYND.jpg" TargetMode="External"/><Relationship Id="rId7" Type="http://schemas.openxmlformats.org/officeDocument/2006/relationships/image" Target="file://localhost/Users/tor/Desktop/NMxxxxxx%20Morgunverdarfundur%20SA/GLAERA/LOGO.p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tor/Desktop/NMxxxxxx%20Morgunverdarfundur%20SA/GLAERA/Untitled-1.png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4876800" cy="6907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486400" y="3124200"/>
            <a:ext cx="3200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2600" b="1" dirty="0" smtClean="0"/>
              <a:t>Vilhjálmur Egilsson</a:t>
            </a:r>
            <a:br>
              <a:rPr lang="is-IS" sz="2600" b="1" dirty="0" smtClean="0"/>
            </a:br>
            <a:r>
              <a:rPr lang="is-IS" sz="2600" b="1" dirty="0" smtClean="0"/>
              <a:t>Framkvæmdastjóri SA</a:t>
            </a:r>
            <a:endParaRPr lang="is-IS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8956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A</a:t>
            </a:r>
            <a:r>
              <a:rPr lang="is-IS" sz="2800" dirty="0" smtClean="0">
                <a:solidFill>
                  <a:schemeClr val="tx1"/>
                </a:solidFill>
              </a:rPr>
              <a:t>llir </a:t>
            </a:r>
            <a:r>
              <a:rPr lang="is-IS" sz="2800" dirty="0" smtClean="0">
                <a:solidFill>
                  <a:schemeClr val="tx1"/>
                </a:solidFill>
              </a:rPr>
              <a:t>háskólar verði gerðir að </a:t>
            </a:r>
            <a:r>
              <a:rPr lang="is-IS" sz="2800" dirty="0" smtClean="0">
                <a:solidFill>
                  <a:schemeClr val="tx1"/>
                </a:solidFill>
              </a:rPr>
              <a:t>sjálfseignarstofnunum</a:t>
            </a:r>
            <a:br>
              <a:rPr lang="is-IS" sz="2800" dirty="0" smtClean="0">
                <a:solidFill>
                  <a:schemeClr val="tx1"/>
                </a:solidFill>
              </a:rPr>
            </a:br>
            <a:endParaRPr lang="is-IS" sz="2800" dirty="0" smtClean="0">
              <a:solidFill>
                <a:schemeClr val="tx1"/>
              </a:solidFill>
            </a:endParaRPr>
          </a:p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Skólagjöld </a:t>
            </a:r>
            <a:r>
              <a:rPr lang="is-IS" sz="2800" dirty="0" smtClean="0">
                <a:solidFill>
                  <a:schemeClr val="tx1"/>
                </a:solidFill>
              </a:rPr>
              <a:t>og innritunargjöld háskóla verði </a:t>
            </a:r>
            <a:r>
              <a:rPr lang="is-IS" sz="2800" dirty="0" smtClean="0">
                <a:solidFill>
                  <a:schemeClr val="tx1"/>
                </a:solidFill>
              </a:rPr>
              <a:t>samræmd</a:t>
            </a:r>
          </a:p>
          <a:p>
            <a:pPr algn="l"/>
            <a:r>
              <a:rPr lang="is-IS" sz="2800" dirty="0" smtClean="0">
                <a:solidFill>
                  <a:schemeClr val="tx1"/>
                </a:solidFill>
              </a:rPr>
              <a:t/>
            </a:r>
            <a:br>
              <a:rPr lang="is-IS" sz="2800" dirty="0" smtClean="0">
                <a:solidFill>
                  <a:schemeClr val="tx1"/>
                </a:solidFill>
              </a:rPr>
            </a:br>
            <a:r>
              <a:rPr lang="is-IS" sz="2800" dirty="0" smtClean="0">
                <a:solidFill>
                  <a:schemeClr val="tx1"/>
                </a:solidFill>
              </a:rPr>
              <a:t>Ljósvakamiðlar </a:t>
            </a:r>
            <a:r>
              <a:rPr lang="is-IS" sz="2800" dirty="0" smtClean="0">
                <a:solidFill>
                  <a:schemeClr val="tx1"/>
                </a:solidFill>
              </a:rPr>
              <a:t>fái með ríkisútboði jöfn tækifæri á að sinna skyldum Ríkisútvarpsins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MENNTA OG MENNINGARMÁL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Lífeyrisbyrði fer vaxandi á næstu áratugum</a:t>
            </a:r>
          </a:p>
          <a:p>
            <a:pPr algn="l"/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Skoða </a:t>
            </a:r>
            <a:r>
              <a:rPr lang="is-IS" sz="2600" dirty="0" smtClean="0">
                <a:solidFill>
                  <a:schemeClr val="tx1"/>
                </a:solidFill>
              </a:rPr>
              <a:t>ber hækkun </a:t>
            </a:r>
            <a:r>
              <a:rPr lang="is-IS" sz="2600" dirty="0" smtClean="0">
                <a:solidFill>
                  <a:schemeClr val="tx1"/>
                </a:solidFill>
              </a:rPr>
              <a:t>lífeyrisaldurs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og </a:t>
            </a:r>
            <a:r>
              <a:rPr lang="is-IS" sz="2600" dirty="0" smtClean="0">
                <a:solidFill>
                  <a:schemeClr val="tx1"/>
                </a:solidFill>
              </a:rPr>
              <a:t>tengingu hans við lengri meðalævi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Tryggingakerfið </a:t>
            </a:r>
            <a:r>
              <a:rPr lang="is-IS" sz="2600" dirty="0" smtClean="0">
                <a:solidFill>
                  <a:schemeClr val="tx1"/>
                </a:solidFill>
              </a:rPr>
              <a:t>má einfalda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FÉLAGSLEGA TRYGGINGAKERFIÐ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1242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nn-NO" sz="2600" dirty="0" smtClean="0">
                <a:solidFill>
                  <a:schemeClr val="tx1"/>
                </a:solidFill>
              </a:rPr>
              <a:t>T</a:t>
            </a:r>
            <a:r>
              <a:rPr lang="nn-NO" sz="2600" dirty="0" smtClean="0">
                <a:solidFill>
                  <a:schemeClr val="tx1"/>
                </a:solidFill>
              </a:rPr>
              <a:t>ryggingar </a:t>
            </a:r>
            <a:r>
              <a:rPr lang="nn-NO" sz="2600" dirty="0" smtClean="0">
                <a:solidFill>
                  <a:schemeClr val="tx1"/>
                </a:solidFill>
              </a:rPr>
              <a:t>og skattar hafa áhrif á atferli fólks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Aðilar </a:t>
            </a:r>
            <a:r>
              <a:rPr lang="is-IS" sz="2600" dirty="0" smtClean="0">
                <a:solidFill>
                  <a:schemeClr val="tx1"/>
                </a:solidFill>
              </a:rPr>
              <a:t>vinnumarkaðarins beri ábyrgð á framkvæmd </a:t>
            </a:r>
            <a:r>
              <a:rPr lang="is-IS" sz="2600" dirty="0" smtClean="0">
                <a:solidFill>
                  <a:schemeClr val="tx1"/>
                </a:solidFill>
              </a:rPr>
              <a:t>atvinnuleysistrygginga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Starfshæfnimat </a:t>
            </a:r>
            <a:r>
              <a:rPr lang="is-IS" sz="2600" dirty="0" smtClean="0">
                <a:solidFill>
                  <a:schemeClr val="tx1"/>
                </a:solidFill>
              </a:rPr>
              <a:t>í stað örorkumats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FÉLAGSLEGA TRYGGINGAKERFIÐ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FÉLAGSLEGA TRYGGINGAKERFIÐ</a:t>
            </a:r>
            <a:endParaRPr lang="is-IS" sz="2800" b="1" dirty="0">
              <a:solidFill>
                <a:srgbClr val="04A8F2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s-I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2450" y="2438400"/>
            <a:ext cx="775335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FÉLAGSLEGA TRYGGINGAKERFIÐ</a:t>
            </a:r>
            <a:endParaRPr lang="is-IS" sz="2800" b="1" dirty="0">
              <a:solidFill>
                <a:srgbClr val="04A8F2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s-I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8150" y="2476500"/>
            <a:ext cx="779145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2004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M</a:t>
            </a:r>
            <a:r>
              <a:rPr lang="is-IS" sz="2800" dirty="0" smtClean="0">
                <a:solidFill>
                  <a:schemeClr val="tx1"/>
                </a:solidFill>
              </a:rPr>
              <a:t>iklir </a:t>
            </a:r>
            <a:r>
              <a:rPr lang="is-IS" sz="2800" dirty="0" smtClean="0">
                <a:solidFill>
                  <a:schemeClr val="tx1"/>
                </a:solidFill>
              </a:rPr>
              <a:t>möguleikar eru til hagræðingar hjá stofnunum </a:t>
            </a:r>
            <a:r>
              <a:rPr lang="is-IS" sz="2800" dirty="0" smtClean="0">
                <a:solidFill>
                  <a:schemeClr val="tx1"/>
                </a:solidFill>
              </a:rPr>
              <a:t>ríkisins</a:t>
            </a:r>
          </a:p>
          <a:p>
            <a:pPr algn="l"/>
            <a:endParaRPr lang="is-IS" sz="2800" dirty="0" smtClean="0">
              <a:solidFill>
                <a:schemeClr val="tx1"/>
              </a:solidFill>
            </a:endParaRPr>
          </a:p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Styrkja </a:t>
            </a:r>
            <a:r>
              <a:rPr lang="is-IS" sz="2800" dirty="0" smtClean="0">
                <a:solidFill>
                  <a:schemeClr val="tx1"/>
                </a:solidFill>
              </a:rPr>
              <a:t>þarf fámennar stofnanir með sameiningu við aðrar</a:t>
            </a:r>
          </a:p>
          <a:p>
            <a:pPr algn="l"/>
            <a:endParaRPr lang="is-IS" sz="2800" dirty="0" smtClean="0">
              <a:solidFill>
                <a:schemeClr val="tx1"/>
              </a:solidFill>
            </a:endParaRPr>
          </a:p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Vanda </a:t>
            </a:r>
            <a:r>
              <a:rPr lang="is-IS" sz="2800" dirty="0" smtClean="0">
                <a:solidFill>
                  <a:schemeClr val="tx1"/>
                </a:solidFill>
              </a:rPr>
              <a:t>þarf undirbúning að sameiningu stofnana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ÖNNUR MÁL RÍKISINS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ÖNNUR MÁL RÍKISINS</a:t>
            </a:r>
            <a:endParaRPr lang="is-IS" sz="2800" b="1" dirty="0">
              <a:solidFill>
                <a:srgbClr val="04A8F2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52400" y="29718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E</a:t>
            </a:r>
            <a:r>
              <a:rPr lang="is-IS" sz="2800" dirty="0" smtClean="0">
                <a:solidFill>
                  <a:schemeClr val="tx1"/>
                </a:solidFill>
              </a:rPr>
              <a:t>inföldun </a:t>
            </a:r>
            <a:r>
              <a:rPr lang="is-IS" sz="2800" dirty="0" smtClean="0">
                <a:solidFill>
                  <a:schemeClr val="tx1"/>
                </a:solidFill>
              </a:rPr>
              <a:t>opinbers regluverks styrkir samkeppnisstöðu </a:t>
            </a:r>
            <a:r>
              <a:rPr lang="is-IS" sz="2800" dirty="0" smtClean="0">
                <a:solidFill>
                  <a:schemeClr val="tx1"/>
                </a:solidFill>
              </a:rPr>
              <a:t>atvinnulífs og </a:t>
            </a:r>
            <a:r>
              <a:rPr lang="is-IS" sz="2800" dirty="0" smtClean="0">
                <a:solidFill>
                  <a:schemeClr val="tx1"/>
                </a:solidFill>
              </a:rPr>
              <a:t>eykur lífsgæði </a:t>
            </a:r>
            <a:r>
              <a:rPr lang="is-IS" sz="2800" dirty="0" smtClean="0">
                <a:solidFill>
                  <a:schemeClr val="tx1"/>
                </a:solidFill>
              </a:rPr>
              <a:t>almennings</a:t>
            </a:r>
            <a:br>
              <a:rPr lang="is-IS" sz="2800" dirty="0" smtClean="0">
                <a:solidFill>
                  <a:schemeClr val="tx1"/>
                </a:solidFill>
              </a:rPr>
            </a:br>
            <a:endParaRPr lang="is-IS" sz="2800" dirty="0" smtClean="0">
              <a:solidFill>
                <a:schemeClr val="tx1"/>
              </a:solidFill>
            </a:endParaRPr>
          </a:p>
          <a:p>
            <a:pPr algn="l"/>
            <a:r>
              <a:rPr lang="is-IS" sz="2800" dirty="0" smtClean="0">
                <a:solidFill>
                  <a:schemeClr val="tx1"/>
                </a:solidFill>
              </a:rPr>
              <a:t>Efla </a:t>
            </a:r>
            <a:r>
              <a:rPr lang="is-IS" sz="2800" dirty="0" smtClean="0">
                <a:solidFill>
                  <a:schemeClr val="tx1"/>
                </a:solidFill>
              </a:rPr>
              <a:t>þarf gagnvirka rafræna stjórnsýslu</a:t>
            </a:r>
          </a:p>
          <a:p>
            <a:pPr algn="l"/>
            <a:r>
              <a:rPr lang="is-IS" sz="2800" dirty="0" smtClean="0">
                <a:solidFill>
                  <a:schemeClr val="tx1"/>
                </a:solidFill>
              </a:rPr>
              <a:t/>
            </a:r>
            <a:br>
              <a:rPr lang="is-IS" sz="2800" dirty="0" smtClean="0">
                <a:solidFill>
                  <a:schemeClr val="tx1"/>
                </a:solidFill>
              </a:rPr>
            </a:br>
            <a:r>
              <a:rPr lang="is-IS" sz="2800" dirty="0" smtClean="0">
                <a:solidFill>
                  <a:schemeClr val="tx1"/>
                </a:solidFill>
              </a:rPr>
              <a:t>Verkefni </a:t>
            </a:r>
            <a:r>
              <a:rPr lang="is-IS" sz="2800" dirty="0" smtClean="0">
                <a:solidFill>
                  <a:schemeClr val="tx1"/>
                </a:solidFill>
              </a:rPr>
              <a:t>verði færð frá ríkinu sem aðrir geta sinnt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FJÁRMÁL SVEITARFÉLAGA</a:t>
            </a:r>
            <a:endParaRPr lang="is-IS" sz="2800" b="1" dirty="0">
              <a:solidFill>
                <a:srgbClr val="04A8F2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52400" y="32004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S</a:t>
            </a:r>
            <a:r>
              <a:rPr lang="is-IS" sz="2600" dirty="0" smtClean="0">
                <a:solidFill>
                  <a:schemeClr val="tx1"/>
                </a:solidFill>
              </a:rPr>
              <a:t>veitarfélög </a:t>
            </a:r>
            <a:r>
              <a:rPr lang="is-IS" sz="2600" dirty="0" smtClean="0">
                <a:solidFill>
                  <a:schemeClr val="tx1"/>
                </a:solidFill>
              </a:rPr>
              <a:t>eru of mörg og </a:t>
            </a:r>
            <a:r>
              <a:rPr lang="is-IS" sz="2600" dirty="0" smtClean="0">
                <a:solidFill>
                  <a:schemeClr val="tx1"/>
                </a:solidFill>
              </a:rPr>
              <a:t>fámenn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Umsvif </a:t>
            </a:r>
            <a:r>
              <a:rPr lang="is-IS" sz="2600" dirty="0" smtClean="0">
                <a:solidFill>
                  <a:schemeClr val="tx1"/>
                </a:solidFill>
              </a:rPr>
              <a:t>sveitarfélaga hafa aukist </a:t>
            </a:r>
            <a:r>
              <a:rPr lang="is-IS" sz="2600" dirty="0" smtClean="0">
                <a:solidFill>
                  <a:schemeClr val="tx1"/>
                </a:solidFill>
              </a:rPr>
              <a:t>mjög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Ættu </a:t>
            </a:r>
            <a:r>
              <a:rPr lang="is-IS" sz="2600" dirty="0" smtClean="0">
                <a:solidFill>
                  <a:schemeClr val="tx1"/>
                </a:solidFill>
              </a:rPr>
              <a:t>að stefna að því að gera eins vel </a:t>
            </a:r>
            <a:r>
              <a:rPr lang="is-IS" sz="2800" dirty="0" smtClean="0">
                <a:solidFill>
                  <a:schemeClr val="tx1"/>
                </a:solidFill>
              </a:rPr>
              <a:t>og þau sem best gera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FJÁRMÁL SVEITARFÉLAGA</a:t>
            </a:r>
            <a:endParaRPr lang="is-IS" sz="2800" b="1" dirty="0">
              <a:solidFill>
                <a:srgbClr val="04A8F2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52400" y="34290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nn-NO" sz="2600" dirty="0" smtClean="0">
                <a:solidFill>
                  <a:schemeClr val="tx1"/>
                </a:solidFill>
              </a:rPr>
              <a:t>Hagræðingarmöguleikar </a:t>
            </a:r>
            <a:r>
              <a:rPr lang="nn-NO" sz="2600" dirty="0" smtClean="0">
                <a:solidFill>
                  <a:schemeClr val="tx1"/>
                </a:solidFill>
              </a:rPr>
              <a:t>eru um 20 </a:t>
            </a:r>
            <a:r>
              <a:rPr lang="nn-NO" sz="2600" dirty="0" smtClean="0">
                <a:solidFill>
                  <a:schemeClr val="tx1"/>
                </a:solidFill>
              </a:rPr>
              <a:t>milljarðar króna</a:t>
            </a:r>
            <a:endParaRPr lang="nn-NO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Fjármálareglur </a:t>
            </a:r>
            <a:r>
              <a:rPr lang="is-IS" sz="2600" dirty="0" smtClean="0">
                <a:solidFill>
                  <a:schemeClr val="tx1"/>
                </a:solidFill>
              </a:rPr>
              <a:t>taki til halla á rekstri og lántöku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FTAMTÍÐARSÝN</a:t>
            </a:r>
            <a:endParaRPr lang="is-IS" sz="2800" b="1" dirty="0">
              <a:solidFill>
                <a:srgbClr val="04A8F2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Einn meginþáttur í endurreisn íslensks efnahags er að snúa hallarekstri </a:t>
            </a:r>
            <a:r>
              <a:rPr lang="is-IS" sz="2600" dirty="0" smtClean="0">
                <a:solidFill>
                  <a:schemeClr val="tx1"/>
                </a:solidFill>
              </a:rPr>
              <a:t>ríkissjóðs </a:t>
            </a:r>
            <a:r>
              <a:rPr lang="is-IS" sz="2600" dirty="0" smtClean="0">
                <a:solidFill>
                  <a:schemeClr val="tx1"/>
                </a:solidFill>
              </a:rPr>
              <a:t>við þannig að </a:t>
            </a:r>
            <a:r>
              <a:rPr lang="is-IS" sz="2600" dirty="0" smtClean="0">
                <a:solidFill>
                  <a:schemeClr val="tx1"/>
                </a:solidFill>
              </a:rPr>
              <a:t>afgangur verði </a:t>
            </a:r>
            <a:r>
              <a:rPr lang="is-IS" sz="2600" dirty="0" smtClean="0">
                <a:solidFill>
                  <a:schemeClr val="tx1"/>
                </a:solidFill>
              </a:rPr>
              <a:t>á rekstrinum</a:t>
            </a:r>
            <a:r>
              <a:rPr lang="is-IS" sz="2600" dirty="0" smtClean="0">
                <a:solidFill>
                  <a:schemeClr val="tx1"/>
                </a:solidFill>
              </a:rPr>
              <a:t>.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Fjármál </a:t>
            </a:r>
            <a:r>
              <a:rPr lang="is-IS" sz="2600" dirty="0" smtClean="0">
                <a:solidFill>
                  <a:schemeClr val="tx1"/>
                </a:solidFill>
              </a:rPr>
              <a:t>hins opinbera hafa margvísleg áhrif á atvinnulífið og móta starfsskilyrði og </a:t>
            </a:r>
            <a:r>
              <a:rPr lang="is-IS" sz="2600" dirty="0" smtClean="0">
                <a:solidFill>
                  <a:schemeClr val="tx1"/>
                </a:solidFill>
              </a:rPr>
              <a:t>samkeppnisstöðu þess. Opinberu </a:t>
            </a:r>
            <a:r>
              <a:rPr lang="is-IS" sz="2600" dirty="0" smtClean="0">
                <a:solidFill>
                  <a:schemeClr val="tx1"/>
                </a:solidFill>
              </a:rPr>
              <a:t>fjármálin </a:t>
            </a:r>
            <a:r>
              <a:rPr lang="is-IS" sz="2600" dirty="0" smtClean="0">
                <a:solidFill>
                  <a:schemeClr val="tx1"/>
                </a:solidFill>
              </a:rPr>
              <a:t>hafa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áhrif </a:t>
            </a:r>
            <a:r>
              <a:rPr lang="is-IS" sz="2600" dirty="0" smtClean="0">
                <a:solidFill>
                  <a:schemeClr val="tx1"/>
                </a:solidFill>
              </a:rPr>
              <a:t>á verðbólgu og vexti og þar með á hagvöxt, sköpun starfa og </a:t>
            </a:r>
            <a:r>
              <a:rPr lang="is-IS" sz="2600" dirty="0" smtClean="0">
                <a:solidFill>
                  <a:schemeClr val="tx1"/>
                </a:solidFill>
              </a:rPr>
              <a:t>kaupmátt launa.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Traust </a:t>
            </a:r>
            <a:r>
              <a:rPr lang="is-IS" sz="2600" dirty="0" smtClean="0">
                <a:solidFill>
                  <a:schemeClr val="tx1"/>
                </a:solidFill>
              </a:rPr>
              <a:t>opinber fjármál eru því ein grundvallarforsenda þess </a:t>
            </a:r>
            <a:r>
              <a:rPr lang="is-IS" sz="2600" dirty="0" smtClean="0">
                <a:solidFill>
                  <a:schemeClr val="tx1"/>
                </a:solidFill>
              </a:rPr>
              <a:t>að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unnt </a:t>
            </a:r>
            <a:r>
              <a:rPr lang="is-IS" sz="2600" dirty="0" smtClean="0">
                <a:solidFill>
                  <a:schemeClr val="tx1"/>
                </a:solidFill>
              </a:rPr>
              <a:t>verði að sækja fram til </a:t>
            </a:r>
            <a:r>
              <a:rPr lang="is-IS" sz="2600" dirty="0" smtClean="0">
                <a:solidFill>
                  <a:schemeClr val="tx1"/>
                </a:solidFill>
              </a:rPr>
              <a:t>bættra lífskjara</a:t>
            </a:r>
            <a:r>
              <a:rPr lang="is-IS" sz="2600" dirty="0" smtClean="0">
                <a:solidFill>
                  <a:schemeClr val="tx1"/>
                </a:solidFill>
              </a:rPr>
              <a:t>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971800"/>
            <a:ext cx="89916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Hvergi </a:t>
            </a:r>
            <a:r>
              <a:rPr lang="is-IS" sz="2600" dirty="0" smtClean="0">
                <a:solidFill>
                  <a:schemeClr val="tx1"/>
                </a:solidFill>
              </a:rPr>
              <a:t>má hvika frá markmiðum um jöfnuð í opinberum fjármálum árið </a:t>
            </a:r>
            <a:r>
              <a:rPr lang="is-IS" sz="2600" dirty="0" smtClean="0">
                <a:solidFill>
                  <a:schemeClr val="tx1"/>
                </a:solidFill>
              </a:rPr>
              <a:t>2013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Svigrúm </a:t>
            </a:r>
            <a:r>
              <a:rPr lang="is-IS" sz="2600" dirty="0" smtClean="0">
                <a:solidFill>
                  <a:schemeClr val="tx1"/>
                </a:solidFill>
              </a:rPr>
              <a:t>til skattahækkana á árunum 2009-2011 er </a:t>
            </a:r>
            <a:r>
              <a:rPr lang="is-IS" sz="2600" dirty="0" smtClean="0">
                <a:solidFill>
                  <a:schemeClr val="tx1"/>
                </a:solidFill>
              </a:rPr>
              <a:t>fullnýtt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Markmiðum </a:t>
            </a:r>
            <a:r>
              <a:rPr lang="is-IS" sz="2600" dirty="0" smtClean="0">
                <a:solidFill>
                  <a:schemeClr val="tx1"/>
                </a:solidFill>
              </a:rPr>
              <a:t>um bætta afkomu ríkissjóðs 2011 verður að ná með </a:t>
            </a:r>
            <a:r>
              <a:rPr lang="is-IS" sz="2600" dirty="0" smtClean="0">
                <a:solidFill>
                  <a:schemeClr val="tx1"/>
                </a:solidFill>
              </a:rPr>
              <a:t>gjaldalækkunum</a:t>
            </a: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JAFNVÆGI Í RÍKISFJÁRMÁLUM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4876800" cy="6907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486400" y="3124200"/>
            <a:ext cx="3200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2600" b="1" dirty="0" smtClean="0"/>
              <a:t>Vilhjálmur Egilsson</a:t>
            </a:r>
            <a:br>
              <a:rPr lang="is-IS" sz="2600" b="1" dirty="0" smtClean="0"/>
            </a:br>
            <a:r>
              <a:rPr lang="is-IS" sz="2600" b="1" dirty="0" smtClean="0"/>
              <a:t>Framkvæmdastjóri SA</a:t>
            </a:r>
            <a:endParaRPr lang="is-IS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819400"/>
            <a:ext cx="89916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Árlegur </a:t>
            </a:r>
            <a:r>
              <a:rPr lang="is-IS" sz="2600" dirty="0" smtClean="0">
                <a:solidFill>
                  <a:schemeClr val="tx1"/>
                </a:solidFill>
              </a:rPr>
              <a:t>hagvöxtur þarf að vera um 5% eigi jöfnuður í ríkisfjármálum að nást </a:t>
            </a:r>
            <a:r>
              <a:rPr lang="is-IS" sz="2600" dirty="0" smtClean="0">
                <a:solidFill>
                  <a:schemeClr val="tx1"/>
                </a:solidFill>
              </a:rPr>
              <a:t>2013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Skortur </a:t>
            </a:r>
            <a:r>
              <a:rPr lang="is-IS" sz="2600" dirty="0" smtClean="0">
                <a:solidFill>
                  <a:schemeClr val="tx1"/>
                </a:solidFill>
              </a:rPr>
              <a:t>á samstöðu í ríkisstjórn seinkar viðsnúningi í efnahagslífinu og </a:t>
            </a:r>
            <a:r>
              <a:rPr lang="is-IS" sz="2600" dirty="0" smtClean="0">
                <a:solidFill>
                  <a:schemeClr val="tx1"/>
                </a:solidFill>
              </a:rPr>
              <a:t>hagvexti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Stjórnvöld </a:t>
            </a:r>
            <a:r>
              <a:rPr lang="is-IS" sz="2600" dirty="0" smtClean="0">
                <a:solidFill>
                  <a:schemeClr val="tx1"/>
                </a:solidFill>
              </a:rPr>
              <a:t>og atvinnulíf verða að sameinast um raunverulegar aðgerðir til að örva </a:t>
            </a:r>
            <a:r>
              <a:rPr lang="is-IS" sz="2600" dirty="0" smtClean="0">
                <a:solidFill>
                  <a:schemeClr val="tx1"/>
                </a:solidFill>
              </a:rPr>
              <a:t>hagvöxt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JAFNVÆGI Í RÍKISFJÁRMÁLUM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124200"/>
            <a:ext cx="89916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Ríkisstjórnin </a:t>
            </a:r>
            <a:r>
              <a:rPr lang="is-IS" sz="2600" dirty="0" smtClean="0">
                <a:solidFill>
                  <a:schemeClr val="tx1"/>
                </a:solidFill>
              </a:rPr>
              <a:t>leggi fram á vorþingi stefnumörkun í ríkisfjármálum og rammafjárlög </a:t>
            </a:r>
            <a:r>
              <a:rPr lang="is-IS" sz="2600" dirty="0" smtClean="0">
                <a:solidFill>
                  <a:schemeClr val="tx1"/>
                </a:solidFill>
              </a:rPr>
              <a:t>til fjögurra ára</a:t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Alþingi </a:t>
            </a:r>
            <a:r>
              <a:rPr lang="is-IS" sz="2600" dirty="0" smtClean="0">
                <a:solidFill>
                  <a:schemeClr val="tx1"/>
                </a:solidFill>
              </a:rPr>
              <a:t>afgreiði markmið ríkisfjármála og útgjöld til fjögurra ára á vorþingi, </a:t>
            </a:r>
            <a:r>
              <a:rPr lang="is-IS" sz="2600" dirty="0" smtClean="0">
                <a:solidFill>
                  <a:schemeClr val="tx1"/>
                </a:solidFill>
              </a:rPr>
              <a:t>útgjöld ráðuneyta </a:t>
            </a:r>
            <a:r>
              <a:rPr lang="is-IS" sz="2600" dirty="0" smtClean="0">
                <a:solidFill>
                  <a:schemeClr val="tx1"/>
                </a:solidFill>
              </a:rPr>
              <a:t>í byrjun haustþings og fjárveitingar til verkefna í framhaldinu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BÆTT GERÐ OG FRAMKVÆMD FJÁRLAGA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819400"/>
            <a:ext cx="89916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Hlutverk </a:t>
            </a:r>
            <a:r>
              <a:rPr lang="is-IS" sz="2600" dirty="0" smtClean="0">
                <a:solidFill>
                  <a:schemeClr val="tx1"/>
                </a:solidFill>
              </a:rPr>
              <a:t>fjáraukalaga verði þrengt og tekið fyrir framlög til nýrra verkefna, </a:t>
            </a:r>
            <a:r>
              <a:rPr lang="is-IS" sz="2600" dirty="0" smtClean="0">
                <a:solidFill>
                  <a:schemeClr val="tx1"/>
                </a:solidFill>
              </a:rPr>
              <a:t>aukins umfangs </a:t>
            </a:r>
            <a:r>
              <a:rPr lang="is-IS" sz="2600" dirty="0" smtClean="0">
                <a:solidFill>
                  <a:schemeClr val="tx1"/>
                </a:solidFill>
              </a:rPr>
              <a:t>eða rekstrarhalla í fjáraukalögum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Eftirlit </a:t>
            </a:r>
            <a:r>
              <a:rPr lang="is-IS" sz="2600" dirty="0" smtClean="0">
                <a:solidFill>
                  <a:schemeClr val="tx1"/>
                </a:solidFill>
              </a:rPr>
              <a:t>með framkvæmd fjárlaga verði hert og heimildir til að flytja óráðstafaðar </a:t>
            </a:r>
            <a:r>
              <a:rPr lang="is-IS" sz="2600" dirty="0" smtClean="0">
                <a:solidFill>
                  <a:schemeClr val="tx1"/>
                </a:solidFill>
              </a:rPr>
              <a:t>fjárheimildir milli </a:t>
            </a:r>
            <a:r>
              <a:rPr lang="is-IS" sz="2600" dirty="0" smtClean="0">
                <a:solidFill>
                  <a:schemeClr val="tx1"/>
                </a:solidFill>
              </a:rPr>
              <a:t>ára þrengdar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BÆTT GERÐ OG FRAMKVÆMD FJÁRLAGA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5" y="2133600"/>
            <a:ext cx="77438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3" r:link="rId4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5" r:link="rId6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pic>
        <p:nvPicPr>
          <p:cNvPr id="7" name="MYND.jpg" descr="/Users/tor/Desktop/NMxxxxxx Morgunverdarfundur SA/GLAERA/MYND.jpg"/>
          <p:cNvPicPr>
            <a:picLocks noChangeAspect="1"/>
          </p:cNvPicPr>
          <p:nvPr/>
        </p:nvPicPr>
        <p:blipFill>
          <a:blip r:embed="rId7" r:link="rId8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89916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30-40% lækkun kostnaðar í heilbrigðiskerfinu </a:t>
            </a: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er </a:t>
            </a:r>
            <a:r>
              <a:rPr lang="is-IS" sz="2600" dirty="0" smtClean="0">
                <a:solidFill>
                  <a:schemeClr val="tx1"/>
                </a:solidFill>
              </a:rPr>
              <a:t>möguleg að mati OECD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Endurskipuleggja </a:t>
            </a:r>
            <a:r>
              <a:rPr lang="is-IS" sz="2600" dirty="0" smtClean="0">
                <a:solidFill>
                  <a:schemeClr val="tx1"/>
                </a:solidFill>
              </a:rPr>
              <a:t>þarf heilsugæsluna </a:t>
            </a: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sem </a:t>
            </a:r>
            <a:r>
              <a:rPr lang="is-IS" sz="2600" dirty="0" smtClean="0">
                <a:solidFill>
                  <a:schemeClr val="tx1"/>
                </a:solidFill>
              </a:rPr>
              <a:t>fyrsta </a:t>
            </a:r>
            <a:r>
              <a:rPr lang="is-IS" sz="2600" dirty="0" smtClean="0">
                <a:solidFill>
                  <a:schemeClr val="tx1"/>
                </a:solidFill>
              </a:rPr>
              <a:t>viðkomustað sjúklinga</a:t>
            </a: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Skilgreina </a:t>
            </a:r>
            <a:r>
              <a:rPr lang="is-IS" sz="2600" dirty="0" smtClean="0">
                <a:solidFill>
                  <a:schemeClr val="tx1"/>
                </a:solidFill>
              </a:rPr>
              <a:t>og afmarka þarf hlutverk Landspítalans betur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HEILBRIGÐISMÁL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Auka </a:t>
            </a:r>
            <a:r>
              <a:rPr lang="is-IS" sz="2600" dirty="0" smtClean="0">
                <a:solidFill>
                  <a:schemeClr val="tx1"/>
                </a:solidFill>
              </a:rPr>
              <a:t>þarf fjölbreytni og fá fleiri einkaaðila í hóp þeirra sem veita heilbrigðisþjónustu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Samkeppni </a:t>
            </a:r>
            <a:r>
              <a:rPr lang="is-IS" sz="2600" dirty="0" smtClean="0">
                <a:solidFill>
                  <a:schemeClr val="tx1"/>
                </a:solidFill>
              </a:rPr>
              <a:t>er heppilegasta aðferðin til sparnaðar og aðhalds</a:t>
            </a: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/>
            </a:r>
            <a:br>
              <a:rPr lang="is-IS" sz="2600" dirty="0" smtClean="0">
                <a:solidFill>
                  <a:schemeClr val="tx1"/>
                </a:solidFill>
              </a:rPr>
            </a:br>
            <a:r>
              <a:rPr lang="is-IS" sz="2600" dirty="0" smtClean="0">
                <a:solidFill>
                  <a:schemeClr val="tx1"/>
                </a:solidFill>
              </a:rPr>
              <a:t>Kaup </a:t>
            </a:r>
            <a:r>
              <a:rPr lang="is-IS" sz="2600" dirty="0" smtClean="0">
                <a:solidFill>
                  <a:schemeClr val="tx1"/>
                </a:solidFill>
              </a:rPr>
              <a:t>ríkisins á heilbrigðisþjónustu verði fjármögnuð </a:t>
            </a:r>
            <a:r>
              <a:rPr lang="is-IS" sz="2600" dirty="0" smtClean="0">
                <a:solidFill>
                  <a:schemeClr val="tx1"/>
                </a:solidFill>
              </a:rPr>
              <a:t>af sjúkratryggingum</a:t>
            </a: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nn-NO" sz="2600" dirty="0" smtClean="0">
                <a:solidFill>
                  <a:schemeClr val="tx1"/>
                </a:solidFill>
              </a:rPr>
              <a:t/>
            </a:r>
            <a:br>
              <a:rPr lang="nn-NO" sz="2600" dirty="0" smtClean="0">
                <a:solidFill>
                  <a:schemeClr val="tx1"/>
                </a:solidFill>
              </a:rPr>
            </a:br>
            <a:r>
              <a:rPr lang="nn-NO" sz="2600" dirty="0" smtClean="0">
                <a:solidFill>
                  <a:schemeClr val="tx1"/>
                </a:solidFill>
              </a:rPr>
              <a:t>Hvetja </a:t>
            </a:r>
            <a:r>
              <a:rPr lang="nn-NO" sz="2600" dirty="0" smtClean="0">
                <a:solidFill>
                  <a:schemeClr val="tx1"/>
                </a:solidFill>
              </a:rPr>
              <a:t>ber til aukinnar ábyrgðar á eigin heilsu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HEILBRIGÐISMÁL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YND.jpg" descr="/Users/tor/Desktop/NMxxxxxx Morgunverdarfundur SA/GLAERA/MYND.jpg"/>
          <p:cNvPicPr>
            <a:picLocks noChangeAspect="1"/>
          </p:cNvPicPr>
          <p:nvPr/>
        </p:nvPicPr>
        <p:blipFill>
          <a:blip r:embed="rId2" r:link="rId3" cstate="print"/>
          <a:srcRect b="59775"/>
          <a:stretch>
            <a:fillRect/>
          </a:stretch>
        </p:blipFill>
        <p:spPr>
          <a:xfrm>
            <a:off x="-76200" y="1066800"/>
            <a:ext cx="9372600" cy="8382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895600"/>
            <a:ext cx="9448800" cy="3886200"/>
          </a:xfrm>
        </p:spPr>
        <p:txBody>
          <a:bodyPr>
            <a:noAutofit/>
          </a:bodyPr>
          <a:lstStyle/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M</a:t>
            </a:r>
            <a:r>
              <a:rPr lang="is-IS" sz="2600" dirty="0" smtClean="0">
                <a:solidFill>
                  <a:schemeClr val="tx1"/>
                </a:solidFill>
              </a:rPr>
              <a:t>ikill </a:t>
            </a:r>
            <a:r>
              <a:rPr lang="is-IS" sz="2600" dirty="0" smtClean="0">
                <a:solidFill>
                  <a:schemeClr val="tx1"/>
                </a:solidFill>
              </a:rPr>
              <a:t>kostnaður og slakur árangur í </a:t>
            </a:r>
            <a:r>
              <a:rPr lang="is-IS" sz="2600" dirty="0" smtClean="0">
                <a:solidFill>
                  <a:schemeClr val="tx1"/>
                </a:solidFill>
              </a:rPr>
              <a:t>menntakerfinu</a:t>
            </a:r>
            <a:br>
              <a:rPr lang="is-IS" sz="2600" dirty="0" smtClean="0">
                <a:solidFill>
                  <a:schemeClr val="tx1"/>
                </a:solidFill>
              </a:rPr>
            </a:b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Nám </a:t>
            </a:r>
            <a:r>
              <a:rPr lang="is-IS" sz="2600" dirty="0" smtClean="0">
                <a:solidFill>
                  <a:schemeClr val="tx1"/>
                </a:solidFill>
              </a:rPr>
              <a:t>til stúdentsprófs verði skipulagt sem þriggja ára </a:t>
            </a:r>
            <a:r>
              <a:rPr lang="is-IS" sz="2600" dirty="0" smtClean="0">
                <a:solidFill>
                  <a:schemeClr val="tx1"/>
                </a:solidFill>
              </a:rPr>
              <a:t>nám</a:t>
            </a:r>
            <a:br>
              <a:rPr lang="is-IS" sz="2600" dirty="0" smtClean="0">
                <a:solidFill>
                  <a:schemeClr val="tx1"/>
                </a:solidFill>
              </a:rPr>
            </a:b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Kennslustundum </a:t>
            </a:r>
            <a:r>
              <a:rPr lang="is-IS" sz="2600" dirty="0" smtClean="0">
                <a:solidFill>
                  <a:schemeClr val="tx1"/>
                </a:solidFill>
              </a:rPr>
              <a:t>í framhaldsskólum verði fækkað og fjarnám </a:t>
            </a:r>
            <a:r>
              <a:rPr lang="is-IS" sz="2600" dirty="0" smtClean="0">
                <a:solidFill>
                  <a:schemeClr val="tx1"/>
                </a:solidFill>
              </a:rPr>
              <a:t>eflt</a:t>
            </a:r>
            <a:br>
              <a:rPr lang="is-IS" sz="2600" dirty="0" smtClean="0">
                <a:solidFill>
                  <a:schemeClr val="tx1"/>
                </a:solidFill>
              </a:rPr>
            </a:br>
            <a:endParaRPr lang="is-IS" sz="2600" dirty="0" smtClean="0">
              <a:solidFill>
                <a:schemeClr val="tx1"/>
              </a:solidFill>
            </a:endParaRPr>
          </a:p>
          <a:p>
            <a:pPr algn="l"/>
            <a:r>
              <a:rPr lang="is-IS" sz="2600" dirty="0" smtClean="0">
                <a:solidFill>
                  <a:schemeClr val="tx1"/>
                </a:solidFill>
              </a:rPr>
              <a:t>Skipulag </a:t>
            </a:r>
            <a:r>
              <a:rPr lang="is-IS" sz="2600" dirty="0" smtClean="0">
                <a:solidFill>
                  <a:schemeClr val="tx1"/>
                </a:solidFill>
              </a:rPr>
              <a:t>verknáms verði bætt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Untitled-1.png" descr="/Users/tor/Desktop/NMxxxxxx Morgunverdarfundur SA/GLAERA/Untitled-1.png"/>
          <p:cNvPicPr>
            <a:picLocks noChangeAspect="1"/>
          </p:cNvPicPr>
          <p:nvPr/>
        </p:nvPicPr>
        <p:blipFill>
          <a:blip r:embed="rId4" r:link="rId5" cstate="print"/>
          <a:stretch>
            <a:fillRect/>
          </a:stretch>
        </p:blipFill>
        <p:spPr>
          <a:xfrm>
            <a:off x="381000" y="228600"/>
            <a:ext cx="5661046" cy="629207"/>
          </a:xfrm>
          <a:prstGeom prst="rect">
            <a:avLst/>
          </a:prstGeom>
        </p:spPr>
      </p:pic>
      <p:pic>
        <p:nvPicPr>
          <p:cNvPr id="6" name="LOGO.png" descr="/Users/tor/Desktop/NMxxxxxx Morgunverdarfundur SA/GLAERA/LOGO.png"/>
          <p:cNvPicPr>
            <a:picLocks noChangeAspect="1"/>
          </p:cNvPicPr>
          <p:nvPr/>
        </p:nvPicPr>
        <p:blipFill>
          <a:blip r:embed="rId6" r:link="rId7" cstate="print"/>
          <a:stretch>
            <a:fillRect/>
          </a:stretch>
        </p:blipFill>
        <p:spPr>
          <a:xfrm>
            <a:off x="7315200" y="152400"/>
            <a:ext cx="1515598" cy="6607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9050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800" b="1" dirty="0" smtClean="0">
                <a:solidFill>
                  <a:srgbClr val="04A8F2"/>
                </a:solidFill>
              </a:rPr>
              <a:t>MENNTA OG MENNINGARMÁL</a:t>
            </a:r>
            <a:endParaRPr lang="is-IS" sz="2800" b="1" dirty="0">
              <a:solidFill>
                <a:srgbClr val="04A8F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205</Words>
  <Application>Microsoft Office PowerPoint</Application>
  <PresentationFormat>On-screen Show (4:3)</PresentationFormat>
  <Paragraphs>61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Hörður  Vilberg</cp:lastModifiedBy>
  <cp:revision>12</cp:revision>
  <dcterms:created xsi:type="dcterms:W3CDTF">2006-08-16T00:00:00Z</dcterms:created>
  <dcterms:modified xsi:type="dcterms:W3CDTF">2010-06-14T17:05:20Z</dcterms:modified>
</cp:coreProperties>
</file>