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handoutMasterIdLst>
    <p:handoutMasterId r:id="rId15"/>
  </p:handoutMasterIdLst>
  <p:sldIdLst>
    <p:sldId id="256" r:id="rId2"/>
    <p:sldId id="257" r:id="rId3"/>
    <p:sldId id="265" r:id="rId4"/>
    <p:sldId id="263" r:id="rId5"/>
    <p:sldId id="264" r:id="rId6"/>
    <p:sldId id="266" r:id="rId7"/>
    <p:sldId id="267" r:id="rId8"/>
    <p:sldId id="269" r:id="rId9"/>
    <p:sldId id="268" r:id="rId10"/>
    <p:sldId id="258" r:id="rId11"/>
    <p:sldId id="260" r:id="rId12"/>
    <p:sldId id="261" r:id="rId13"/>
    <p:sldId id="270" r:id="rId14"/>
  </p:sldIdLst>
  <p:sldSz cx="9144000" cy="6858000" type="screen4x3"/>
  <p:notesSz cx="6805613" cy="9939338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Hagvöxtur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Sheet1!$A$2:$A$7</c:f>
              <c:strCache>
                <c:ptCount val="6"/>
                <c:pt idx="0">
                  <c:v>2007</c:v>
                </c:pt>
                <c:pt idx="1">
                  <c:v>2008</c:v>
                </c:pt>
                <c:pt idx="2">
                  <c:v>Áætl.09</c:v>
                </c:pt>
                <c:pt idx="3">
                  <c:v>Spá 10</c:v>
                </c:pt>
                <c:pt idx="4">
                  <c:v>Spá 11</c:v>
                </c:pt>
                <c:pt idx="5">
                  <c:v>Spá 12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5.6000000000000015E-2</c:v>
                </c:pt>
                <c:pt idx="1">
                  <c:v>1.2999999999999998E-2</c:v>
                </c:pt>
                <c:pt idx="2">
                  <c:v>-7.2000000000000022E-2</c:v>
                </c:pt>
                <c:pt idx="3">
                  <c:v>-5.3000000000000026E-2</c:v>
                </c:pt>
                <c:pt idx="4">
                  <c:v>2.1000000000000019E-2</c:v>
                </c:pt>
                <c:pt idx="5">
                  <c:v>5.6000000000000015E-2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Spá okt.09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Pt>
            <c:idx val="2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cat>
            <c:strRef>
              <c:f>Sheet1!$A$2:$A$7</c:f>
              <c:strCache>
                <c:ptCount val="6"/>
                <c:pt idx="0">
                  <c:v>2007</c:v>
                </c:pt>
                <c:pt idx="1">
                  <c:v>2008</c:v>
                </c:pt>
                <c:pt idx="2">
                  <c:v>Áætl.09</c:v>
                </c:pt>
                <c:pt idx="3">
                  <c:v>Spá 10</c:v>
                </c:pt>
                <c:pt idx="4">
                  <c:v>Spá 11</c:v>
                </c:pt>
                <c:pt idx="5">
                  <c:v>Spá 12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2" formatCode="0.0%">
                  <c:v>-8.100000000000003E-2</c:v>
                </c:pt>
                <c:pt idx="3" formatCode="0.0%">
                  <c:v>-2.9000000000000008E-2</c:v>
                </c:pt>
                <c:pt idx="4" formatCode="0.0%">
                  <c:v>2.6000000000000006E-2</c:v>
                </c:pt>
                <c:pt idx="5" formatCode="0.0%">
                  <c:v>4.0000000000000036E-2</c:v>
                </c:pt>
              </c:numCache>
            </c:numRef>
          </c:val>
        </c:ser>
        <c:gapWidth val="77"/>
        <c:axId val="117214208"/>
        <c:axId val="117220096"/>
      </c:barChart>
      <c:catAx>
        <c:axId val="117214208"/>
        <c:scaling>
          <c:orientation val="minMax"/>
        </c:scaling>
        <c:axPos val="b"/>
        <c:majorTickMark val="none"/>
        <c:tickLblPos val="low"/>
        <c:crossAx val="117220096"/>
        <c:crosses val="autoZero"/>
        <c:auto val="1"/>
        <c:lblAlgn val="ctr"/>
        <c:lblOffset val="100"/>
      </c:catAx>
      <c:valAx>
        <c:axId val="117220096"/>
        <c:scaling>
          <c:orientation val="minMax"/>
        </c:scaling>
        <c:axPos val="l"/>
        <c:majorGridlines/>
        <c:numFmt formatCode="0%" sourceLinked="0"/>
        <c:majorTickMark val="none"/>
        <c:tickLblPos val="nextTo"/>
        <c:crossAx val="117214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326313448107164"/>
          <c:y val="0.61511192153612382"/>
          <c:w val="0.1659572045019799"/>
          <c:h val="0.13887473827221042"/>
        </c:manualLayout>
      </c:layout>
      <c:overlay val="1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Fjárfestingar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Sheet1!$A$2:$A$7</c:f>
              <c:strCache>
                <c:ptCount val="6"/>
                <c:pt idx="0">
                  <c:v>2007</c:v>
                </c:pt>
                <c:pt idx="1">
                  <c:v>2008</c:v>
                </c:pt>
                <c:pt idx="2">
                  <c:v>Áætl.09</c:v>
                </c:pt>
                <c:pt idx="3">
                  <c:v>Spá 10</c:v>
                </c:pt>
                <c:pt idx="4">
                  <c:v>Spá 11</c:v>
                </c:pt>
                <c:pt idx="5">
                  <c:v>Spá 12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-0.12200000000000008</c:v>
                </c:pt>
                <c:pt idx="1">
                  <c:v>-0.20400000000000001</c:v>
                </c:pt>
                <c:pt idx="2">
                  <c:v>-0.48000000000000032</c:v>
                </c:pt>
                <c:pt idx="3">
                  <c:v>-0.17</c:v>
                </c:pt>
                <c:pt idx="4">
                  <c:v>0.41700000000000031</c:v>
                </c:pt>
                <c:pt idx="5">
                  <c:v>0.41800000000000032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Spá okt.09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cat>
            <c:strRef>
              <c:f>Sheet1!$A$2:$A$7</c:f>
              <c:strCache>
                <c:ptCount val="6"/>
                <c:pt idx="0">
                  <c:v>2007</c:v>
                </c:pt>
                <c:pt idx="1">
                  <c:v>2008</c:v>
                </c:pt>
                <c:pt idx="2">
                  <c:v>Áætl.09</c:v>
                </c:pt>
                <c:pt idx="3">
                  <c:v>Spá 10</c:v>
                </c:pt>
                <c:pt idx="4">
                  <c:v>Spá 11</c:v>
                </c:pt>
                <c:pt idx="5">
                  <c:v>Spá 12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2" formatCode="0.0%">
                  <c:v>-0.49400000000000038</c:v>
                </c:pt>
                <c:pt idx="3" formatCode="0.0%">
                  <c:v>4.1000000000000002E-2</c:v>
                </c:pt>
                <c:pt idx="4" formatCode="0.0%">
                  <c:v>0.42900000000000038</c:v>
                </c:pt>
                <c:pt idx="5" formatCode="0.0%">
                  <c:v>0.10400000000000002</c:v>
                </c:pt>
              </c:numCache>
            </c:numRef>
          </c:val>
        </c:ser>
        <c:axId val="131216512"/>
        <c:axId val="131218048"/>
      </c:barChart>
      <c:catAx>
        <c:axId val="131216512"/>
        <c:scaling>
          <c:orientation val="minMax"/>
        </c:scaling>
        <c:axPos val="b"/>
        <c:tickLblPos val="low"/>
        <c:crossAx val="131218048"/>
        <c:crosses val="autoZero"/>
        <c:auto val="1"/>
        <c:lblAlgn val="ctr"/>
        <c:lblOffset val="100"/>
      </c:catAx>
      <c:valAx>
        <c:axId val="131218048"/>
        <c:scaling>
          <c:orientation val="minMax"/>
        </c:scaling>
        <c:axPos val="l"/>
        <c:majorGridlines/>
        <c:numFmt formatCode="0%" sourceLinked="0"/>
        <c:tickLblPos val="nextTo"/>
        <c:crossAx val="1312165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7550418909500758"/>
          <c:y val="0.11288719436386231"/>
          <c:w val="0.18701935139463527"/>
          <c:h val="0.14545346042271054"/>
        </c:manualLayout>
      </c:layout>
      <c:overlay val="1"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B00FD-23DA-4B49-9CD5-07B62DF80545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6E688-E064-492C-9C7E-7A00A54C78D6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  <p:pic>
        <p:nvPicPr>
          <p:cNvPr id="7" name="Picture 6" descr="ASI_Grunnur_unglingar_#5BD4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5643570" y="0"/>
            <a:ext cx="3500430" cy="1143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baseline="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baseline="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baseline="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baseline="0">
                <a:solidFill>
                  <a:schemeClr val="tx1"/>
                </a:solidFill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s-I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72386" cy="11430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4902-B62D-47FF-A551-A0252A540665}" type="datetimeFigureOut">
              <a:rPr lang="en-US" smtClean="0"/>
              <a:pPr/>
              <a:t>3/11/2010</a:t>
            </a:fld>
            <a:endParaRPr lang="is-I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AB6A4C-FA2A-42EA-B213-50317021CB43}" type="slidenum">
              <a:rPr lang="is-IS" smtClean="0"/>
              <a:pPr/>
              <a:t>‹#›</a:t>
            </a:fld>
            <a:endParaRPr lang="is-I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s-I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44902-B62D-47FF-A551-A0252A540665}" type="datetimeFigureOut">
              <a:rPr lang="en-US" smtClean="0"/>
              <a:pPr/>
              <a:t>3/11/2010</a:t>
            </a:fld>
            <a:endParaRPr lang="is-I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B6A4C-FA2A-42EA-B213-50317021CB43}" type="slidenum">
              <a:rPr lang="is-IS" smtClean="0"/>
              <a:pPr/>
              <a:t>‹#›</a:t>
            </a:fld>
            <a:endParaRPr lang="is-IS" dirty="0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51EFC-8DA5-41E4-B738-78375DABB318}" type="datetimeFigureOut">
              <a:rPr lang="is-IS" smtClean="0"/>
              <a:pPr/>
              <a:t>11.3.2010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44360-C25A-4FD6-BD04-DB5745E3031C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2100276"/>
          </a:xfrm>
        </p:spPr>
        <p:txBody>
          <a:bodyPr>
            <a:normAutofit/>
          </a:bodyPr>
          <a:lstStyle/>
          <a:p>
            <a:r>
              <a:rPr lang="is-IS" sz="6000" b="1" dirty="0" smtClean="0">
                <a:solidFill>
                  <a:schemeClr val="bg1"/>
                </a:solidFill>
                <a:latin typeface="Soho Pro Light" pitchFamily="18" charset="0"/>
              </a:rPr>
              <a:t>VIÐ VILJUM VINNA!</a:t>
            </a:r>
            <a:endParaRPr lang="is-IS" sz="4000" b="1" dirty="0">
              <a:solidFill>
                <a:schemeClr val="bg1"/>
              </a:solidFill>
              <a:latin typeface="Soho Pro Light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1538" y="3886200"/>
            <a:ext cx="6929486" cy="1752600"/>
          </a:xfrm>
        </p:spPr>
        <p:txBody>
          <a:bodyPr>
            <a:normAutofit/>
          </a:bodyPr>
          <a:lstStyle/>
          <a:p>
            <a:r>
              <a:rPr lang="is-IS" sz="2800" b="1" dirty="0" smtClean="0">
                <a:solidFill>
                  <a:schemeClr val="bg1"/>
                </a:solidFill>
                <a:latin typeface="Soho Pro Light" pitchFamily="18" charset="0"/>
              </a:rPr>
              <a:t>Gylfi Arnbjörnsson</a:t>
            </a:r>
          </a:p>
          <a:p>
            <a:r>
              <a:rPr lang="is-IS" sz="2800" b="1" dirty="0" smtClean="0">
                <a:solidFill>
                  <a:schemeClr val="bg1"/>
                </a:solidFill>
                <a:latin typeface="Soho Pro Light" pitchFamily="18" charset="0"/>
              </a:rPr>
              <a:t>Forseti ASÍ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rmAutofit/>
          </a:bodyPr>
          <a:lstStyle/>
          <a:p>
            <a:r>
              <a:rPr lang="is-IS" sz="3800" dirty="0" smtClean="0"/>
              <a:t>Öflugt atvinnulíf á sjálfbærum grunni</a:t>
            </a:r>
            <a:endParaRPr lang="is-I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428736"/>
            <a:ext cx="8858280" cy="5214974"/>
          </a:xfrm>
        </p:spPr>
        <p:txBody>
          <a:bodyPr>
            <a:normAutofit fontScale="92500" lnSpcReduction="20000"/>
          </a:bodyPr>
          <a:lstStyle/>
          <a:p>
            <a:r>
              <a:rPr lang="is-IS" dirty="0" smtClean="0"/>
              <a:t>Stöðugleiki í efnahags- og félagslegu tilliti forsenda árangurs í uppbyggingarstarfinu</a:t>
            </a:r>
          </a:p>
          <a:p>
            <a:pPr lvl="1"/>
            <a:r>
              <a:rPr lang="is-IS" dirty="0" smtClean="0"/>
              <a:t>Aðild að ESB og upptaka Evru forgangsverkefni</a:t>
            </a:r>
          </a:p>
          <a:p>
            <a:pPr lvl="1"/>
            <a:r>
              <a:rPr lang="is-IS" dirty="0" smtClean="0"/>
              <a:t>Sveigjanleiki með öryggi á vinnumarkaði (,,</a:t>
            </a:r>
            <a:r>
              <a:rPr lang="is-IS" dirty="0" err="1" smtClean="0"/>
              <a:t>flexicurity</a:t>
            </a:r>
            <a:r>
              <a:rPr lang="is-IS" dirty="0" smtClean="0"/>
              <a:t>’’) </a:t>
            </a:r>
          </a:p>
          <a:p>
            <a:r>
              <a:rPr lang="is-IS" dirty="0" smtClean="0"/>
              <a:t>Verðum að ná breiða sátt um stefnuna í auðlinda- og umhverfismálum</a:t>
            </a:r>
          </a:p>
          <a:p>
            <a:pPr lvl="1"/>
            <a:r>
              <a:rPr lang="is-IS" dirty="0" smtClean="0"/>
              <a:t>með áherslu á sjálfbærni og lausn hnattrænna vandamála</a:t>
            </a:r>
          </a:p>
          <a:p>
            <a:r>
              <a:rPr lang="is-IS" dirty="0" smtClean="0"/>
              <a:t>Fjárfesta þarf í framleiðslu- og flutningatækni sem dregur úr losun gróðurhúsalofttegunda</a:t>
            </a:r>
          </a:p>
          <a:p>
            <a:pPr lvl="1"/>
            <a:r>
              <a:rPr lang="is-IS" dirty="0" smtClean="0"/>
              <a:t>Við höfum mikil tækifæri í orkuiðnaði, efna- og lífefnaiðnaði og endurvinnslu</a:t>
            </a:r>
          </a:p>
          <a:p>
            <a:pPr lvl="1"/>
            <a:r>
              <a:rPr lang="is-IS" dirty="0" smtClean="0"/>
              <a:t>Samgöngur allt of háðar olíubrennslu – ekkert rafkerfi!</a:t>
            </a:r>
          </a:p>
          <a:p>
            <a:endParaRPr lang="is-I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900634"/>
          </a:xfrm>
        </p:spPr>
        <p:txBody>
          <a:bodyPr>
            <a:normAutofit/>
          </a:bodyPr>
          <a:lstStyle/>
          <a:p>
            <a:r>
              <a:rPr lang="is-IS" dirty="0" smtClean="0"/>
              <a:t>Óhjákvæmilegt að aðlaga menntakerfið að nýrri atvinnustefnu </a:t>
            </a:r>
          </a:p>
          <a:p>
            <a:r>
              <a:rPr lang="is-IS" dirty="0" smtClean="0"/>
              <a:t>Skapa þarf tækifæri og hvata til menntunar og endurmenntunar fólks á vinnumarkaði</a:t>
            </a:r>
          </a:p>
          <a:p>
            <a:pPr lvl="1"/>
            <a:r>
              <a:rPr lang="is-IS" dirty="0" smtClean="0"/>
              <a:t>Setja þarf í forgang áætlunina um að eigi fleiri en 10% vinnumarkaðar verði án viðurkenndrar starfs- og framhaldsmenntunar árið 2020</a:t>
            </a:r>
          </a:p>
          <a:p>
            <a:pPr lvl="1"/>
            <a:r>
              <a:rPr lang="is-IS" dirty="0" smtClean="0"/>
              <a:t>Mesta menntaátak á Íslandi – höfum 10 ár til að mennta ríflega 20 þúsund manns og koma í veg fyrir brottfall úr framhaldsnámi!</a:t>
            </a:r>
          </a:p>
          <a:p>
            <a:endParaRPr lang="is-I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…. á sjálfbærum grunni</a:t>
            </a:r>
            <a:endParaRPr lang="is-I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429288"/>
          </a:xfrm>
        </p:spPr>
        <p:txBody>
          <a:bodyPr>
            <a:normAutofit/>
          </a:bodyPr>
          <a:lstStyle/>
          <a:p>
            <a:r>
              <a:rPr lang="is-IS" dirty="0" smtClean="0"/>
              <a:t>Ísland verði fyrsta græna hagkerfið sem byggi á sjálfbærni og grænum störfum</a:t>
            </a:r>
          </a:p>
          <a:p>
            <a:pPr lvl="1"/>
            <a:r>
              <a:rPr lang="is-IS" dirty="0" smtClean="0"/>
              <a:t>Miklir vaxtarmöguleikar í framleiðslu og útflutningi byggt á hreinum og líffræðilega ábyrgum matvælaiðnaði</a:t>
            </a:r>
          </a:p>
          <a:p>
            <a:pPr lvl="2"/>
            <a:r>
              <a:rPr lang="is-IS" dirty="0" smtClean="0"/>
              <a:t>Sjávarútvegi, einkum frekari fullvinnslu afurða</a:t>
            </a:r>
          </a:p>
          <a:p>
            <a:pPr lvl="2"/>
            <a:r>
              <a:rPr lang="is-IS" dirty="0" smtClean="0"/>
              <a:t>Landbúnaði, þ.m.t. ylrækt, með áherslu á lífrænar afurðir</a:t>
            </a:r>
          </a:p>
          <a:p>
            <a:pPr lvl="1"/>
            <a:r>
              <a:rPr lang="is-IS" dirty="0" smtClean="0"/>
              <a:t>Endurnýjanlegar orkulindir</a:t>
            </a:r>
          </a:p>
          <a:p>
            <a:pPr lvl="2"/>
            <a:r>
              <a:rPr lang="is-IS" dirty="0" smtClean="0"/>
              <a:t>Það er komið nóg af áliðnaði, þurfum að móta langtímastefnu um orkufrekan iðnað með áherslu á grænni greinar – sólarsellur, koltrefjaiðnað, hátækni o.fl.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…. á sjálfbærum grunni</a:t>
            </a:r>
            <a:endParaRPr lang="is-I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…. á sjálfbærum grunni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Forsenda þessarar sóknar er þátttaka í stærra hagkerfi og aðgang að markaði fyrir fullunnar afurðir!</a:t>
            </a:r>
          </a:p>
          <a:p>
            <a:r>
              <a:rPr lang="is-IS" dirty="0" smtClean="0"/>
              <a:t>Ungt fólk á Íslandi þarf trúverðugt tækifæri í samræmi við menntun og framtíðarsýn sem eykur tiltrú og vilja til að búa hér áfram!</a:t>
            </a:r>
            <a:endParaRPr lang="is-IS" smtClean="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24" cy="1143000"/>
          </a:xfrm>
        </p:spPr>
        <p:txBody>
          <a:bodyPr>
            <a:normAutofit/>
          </a:bodyPr>
          <a:lstStyle/>
          <a:p>
            <a:r>
              <a:rPr lang="is-IS" dirty="0" smtClean="0"/>
              <a:t>Forsendur sáttarinnar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428736"/>
            <a:ext cx="8072494" cy="5000660"/>
          </a:xfrm>
        </p:spPr>
        <p:txBody>
          <a:bodyPr>
            <a:normAutofit/>
          </a:bodyPr>
          <a:lstStyle/>
          <a:p>
            <a:r>
              <a:rPr lang="is-IS" dirty="0" smtClean="0"/>
              <a:t>Skýr krafa um fordómalaust uppgjör við fortíðina með áherslu á siðferði og samfélagslega ábyrgð fyrirtækja</a:t>
            </a:r>
          </a:p>
          <a:p>
            <a:r>
              <a:rPr lang="is-IS" dirty="0" smtClean="0"/>
              <a:t>Skýr krafa um réttlátari og skilvirkari lausnir fyrir þau heimili sem eru í miklum greiðslu- og skuldavanda</a:t>
            </a:r>
          </a:p>
          <a:p>
            <a:r>
              <a:rPr lang="is-IS" dirty="0" smtClean="0"/>
              <a:t>Skýr krafa um bráðaaðgerðir í atvinnumálum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s-IS" dirty="0" smtClean="0"/>
              <a:t>Óveðurskýin hafa hrannast upp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429684" cy="4810140"/>
          </a:xfrm>
        </p:spPr>
        <p:txBody>
          <a:bodyPr>
            <a:normAutofit/>
          </a:bodyPr>
          <a:lstStyle/>
          <a:p>
            <a:r>
              <a:rPr lang="is-IS" dirty="0" smtClean="0"/>
              <a:t>Á meðan ekki tekst að ljúka ICESAVE </a:t>
            </a:r>
          </a:p>
          <a:p>
            <a:pPr lvl="1"/>
            <a:r>
              <a:rPr lang="is-IS" dirty="0" smtClean="0"/>
              <a:t>er endurskoðun efnahagsáætlunarinnar í uppnámi</a:t>
            </a:r>
          </a:p>
          <a:p>
            <a:pPr lvl="1"/>
            <a:r>
              <a:rPr lang="is-IS" dirty="0" smtClean="0"/>
              <a:t>...og lánin fást ekki frá vinaþjóðum</a:t>
            </a:r>
          </a:p>
          <a:p>
            <a:pPr lvl="1"/>
            <a:r>
              <a:rPr lang="is-IS" dirty="0" smtClean="0"/>
              <a:t>… eru fjármálamarkaðirnir okkur lokaðir</a:t>
            </a:r>
          </a:p>
          <a:p>
            <a:pPr lvl="1"/>
            <a:r>
              <a:rPr lang="is-IS" dirty="0" smtClean="0"/>
              <a:t>... og illmögulegt að fjármagna stórframkvæmdir</a:t>
            </a:r>
          </a:p>
          <a:p>
            <a:pPr lvl="1"/>
            <a:r>
              <a:rPr lang="is-IS" dirty="0" smtClean="0"/>
              <a:t>… og endurfjármagna lán ríkisins, sveitarfélaga og fyrirtækja</a:t>
            </a:r>
          </a:p>
          <a:p>
            <a:pPr lvl="1"/>
            <a:r>
              <a:rPr lang="is-IS" dirty="0" smtClean="0"/>
              <a:t>… sem lækkar lánshæfismat og hækkar vexti</a:t>
            </a:r>
          </a:p>
          <a:p>
            <a:r>
              <a:rPr lang="is-IS" dirty="0" smtClean="0"/>
              <a:t>Við bætist vandræðagangur í ákvarðanatöku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Hagvöxtur</a:t>
            </a:r>
            <a:endParaRPr lang="is-I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88" y="1357299"/>
          <a:ext cx="8429625" cy="4738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 animBg="0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Fjárfestingar </a:t>
            </a:r>
            <a:r>
              <a:rPr lang="is-IS" sz="2800" dirty="0" smtClean="0"/>
              <a:t>– breyting milli ára</a:t>
            </a:r>
            <a:endParaRPr lang="is-I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88" y="1571625"/>
          <a:ext cx="8429625" cy="452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 animBg="0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Skelfilegar afleiðingar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429684" cy="4810140"/>
          </a:xfrm>
        </p:spPr>
        <p:txBody>
          <a:bodyPr>
            <a:normAutofit/>
          </a:bodyPr>
          <a:lstStyle/>
          <a:p>
            <a:r>
              <a:rPr lang="is-IS" dirty="0" smtClean="0"/>
              <a:t>Afleiðingarnar dýpka kreppuna í ár:</a:t>
            </a:r>
          </a:p>
          <a:p>
            <a:pPr lvl="1"/>
            <a:r>
              <a:rPr lang="is-IS" dirty="0" smtClean="0"/>
              <a:t>Meiri samdráttur landsframleiðslu og einkaneyslu</a:t>
            </a:r>
          </a:p>
          <a:p>
            <a:pPr lvl="1"/>
            <a:r>
              <a:rPr lang="is-IS" dirty="0" smtClean="0"/>
              <a:t>Meira atvinnuleysi</a:t>
            </a:r>
          </a:p>
          <a:p>
            <a:pPr lvl="1"/>
            <a:r>
              <a:rPr lang="is-IS" dirty="0" smtClean="0"/>
              <a:t>Vextir verða áfram mjög háir</a:t>
            </a:r>
          </a:p>
          <a:p>
            <a:pPr lvl="1"/>
            <a:r>
              <a:rPr lang="is-IS" dirty="0" smtClean="0"/>
              <a:t>Erfiðara verður að slaka á gjaldeyrishöftum</a:t>
            </a:r>
          </a:p>
          <a:p>
            <a:pPr lvl="1"/>
            <a:r>
              <a:rPr lang="is-IS" dirty="0" smtClean="0"/>
              <a:t>Gengið styrkist minna</a:t>
            </a:r>
          </a:p>
          <a:p>
            <a:pPr lvl="1"/>
            <a:r>
              <a:rPr lang="is-IS" dirty="0" smtClean="0"/>
              <a:t>Ríkisfjármál verða erfiðari</a:t>
            </a:r>
          </a:p>
          <a:p>
            <a:pPr lvl="2"/>
            <a:r>
              <a:rPr lang="is-IS" sz="2400" dirty="0" smtClean="0"/>
              <a:t>Meiri niðurskurður en ella</a:t>
            </a:r>
          </a:p>
          <a:p>
            <a:pPr lvl="2"/>
            <a:r>
              <a:rPr lang="is-IS" sz="2400" dirty="0" smtClean="0"/>
              <a:t>...eða frekari skattahækkanir</a:t>
            </a:r>
            <a:endParaRPr lang="is-IS" dirty="0" smtClean="0"/>
          </a:p>
          <a:p>
            <a:pPr lvl="1"/>
            <a:endParaRPr lang="is-I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Þetta má ekki rætast!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s-IS" dirty="0" smtClean="0"/>
              <a:t>Það er skylda stjórnmálamanna, bæði á Alþingi og hjá sveitarfélögum, að bregðast við þessu ástandi</a:t>
            </a:r>
          </a:p>
          <a:p>
            <a:pPr lvl="1"/>
            <a:r>
              <a:rPr lang="is-IS" dirty="0" smtClean="0"/>
              <a:t>Alþingi með því að klára </a:t>
            </a:r>
            <a:r>
              <a:rPr lang="is-IS" dirty="0" err="1" smtClean="0"/>
              <a:t>Icesave</a:t>
            </a:r>
            <a:r>
              <a:rPr lang="is-IS" dirty="0" smtClean="0"/>
              <a:t> strax! til að tryggja aðgang okkar að erlendum fjármálamörkuðum </a:t>
            </a:r>
          </a:p>
          <a:p>
            <a:pPr lvl="1"/>
            <a:r>
              <a:rPr lang="is-IS" dirty="0" smtClean="0"/>
              <a:t>og taka afstöðu til pólitískra álitamála í tengslum við einkaframkvæmd og veggjalda</a:t>
            </a:r>
          </a:p>
          <a:p>
            <a:pPr lvl="1"/>
            <a:r>
              <a:rPr lang="is-IS" dirty="0" smtClean="0"/>
              <a:t>Sveitarfélög verða að hætta að ,,taka sér stöðu’’ í þeim málum sem upp koma og vinna að framgangi þeirra!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dirty="0" smtClean="0"/>
              <a:t>Því þarf að bretta upp ermar </a:t>
            </a:r>
            <a:br>
              <a:rPr lang="is-IS" dirty="0" smtClean="0"/>
            </a:br>
            <a:r>
              <a:rPr lang="is-IS" dirty="0" smtClean="0"/>
              <a:t>og taka ákvarðanir!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 smtClean="0"/>
              <a:t>Fylgja eftir opinberum framkvæmdum</a:t>
            </a:r>
          </a:p>
          <a:p>
            <a:pPr lvl="1"/>
            <a:r>
              <a:rPr lang="is-IS" dirty="0" smtClean="0"/>
              <a:t>Vega-, brúa- og jarðgangnaframkvæmdir</a:t>
            </a:r>
          </a:p>
          <a:p>
            <a:pPr lvl="1"/>
            <a:r>
              <a:rPr lang="is-IS" dirty="0" smtClean="0"/>
              <a:t>Viðhald og endurnýjun opinberra bygginga</a:t>
            </a:r>
          </a:p>
          <a:p>
            <a:r>
              <a:rPr lang="is-IS" dirty="0" smtClean="0"/>
              <a:t>Stjórnvöld verða með beinum hætti að stuðla að mikilvægum orkuframkvæmdum</a:t>
            </a:r>
          </a:p>
          <a:p>
            <a:r>
              <a:rPr lang="is-IS" dirty="0" smtClean="0"/>
              <a:t>og aðstoða þau fyrirtæki sem hingað vilja koma</a:t>
            </a:r>
          </a:p>
          <a:p>
            <a:r>
              <a:rPr lang="is-IS" dirty="0" smtClean="0"/>
              <a:t>í stað þess að leggja stein í götu þeirra</a:t>
            </a:r>
            <a:endParaRPr lang="is-I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Verðum að varast brennuvarga!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dirty="0" smtClean="0"/>
              <a:t>Mikilvægt að hafa í huga, að þó veik króna hjálpi okkur tímabundið er mjög varasamt að afhenda henni kyndilinn</a:t>
            </a:r>
          </a:p>
          <a:p>
            <a:pPr lvl="1"/>
            <a:r>
              <a:rPr lang="is-IS" dirty="0" smtClean="0"/>
              <a:t>Mun stýra okkur inn í aðra kollsteypu á einum áratug!</a:t>
            </a:r>
          </a:p>
          <a:p>
            <a:r>
              <a:rPr lang="is-IS" dirty="0" smtClean="0"/>
              <a:t>Kapphlaup við tímann að auka kaupmátt með 25% hækkun á raungengi krónunnar með lækkun verði á erlendra gjaldmiðla m.v. jafnvægisgengið!</a:t>
            </a:r>
          </a:p>
          <a:p>
            <a:pPr lvl="1"/>
            <a:r>
              <a:rPr lang="is-IS" dirty="0" smtClean="0"/>
              <a:t>Reynslan kennir okkur að yfirhagnaður í útflutningsgeiranum mun hafa áhrif á allt hagkerfið </a:t>
            </a:r>
          </a:p>
          <a:p>
            <a:pPr lvl="1"/>
            <a:r>
              <a:rPr lang="is-IS" dirty="0" smtClean="0"/>
              <a:t>Það eykur á ójöfnuð og ójafnvægi, bæði félagslega og efnahagslega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3982</TotalTime>
  <Words>619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VIÐ VILJUM VINNA!</vt:lpstr>
      <vt:lpstr>Forsendur sáttarinnar</vt:lpstr>
      <vt:lpstr>Óveðurskýin hafa hrannast upp</vt:lpstr>
      <vt:lpstr>Hagvöxtur</vt:lpstr>
      <vt:lpstr>Fjárfestingar – breyting milli ára</vt:lpstr>
      <vt:lpstr>Skelfilegar afleiðingar</vt:lpstr>
      <vt:lpstr>Þetta má ekki rætast!</vt:lpstr>
      <vt:lpstr>Því þarf að bretta upp ermar  og taka ákvarðanir!</vt:lpstr>
      <vt:lpstr>Verðum að varast brennuvarga!</vt:lpstr>
      <vt:lpstr>Öflugt atvinnulíf á sjálfbærum grunni</vt:lpstr>
      <vt:lpstr>…. á sjálfbærum grunni</vt:lpstr>
      <vt:lpstr>…. á sjálfbærum grunni</vt:lpstr>
      <vt:lpstr>…. á sjálfbærum grunni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nonni</dc:creator>
  <cp:lastModifiedBy>gylfi</cp:lastModifiedBy>
  <cp:revision>400</cp:revision>
  <dcterms:created xsi:type="dcterms:W3CDTF">2008-10-06T12:22:30Z</dcterms:created>
  <dcterms:modified xsi:type="dcterms:W3CDTF">2010-03-11T23:21:00Z</dcterms:modified>
</cp:coreProperties>
</file>